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93" r:id="rId2"/>
    <p:sldId id="349" r:id="rId3"/>
    <p:sldId id="350" r:id="rId4"/>
    <p:sldId id="342" r:id="rId5"/>
    <p:sldId id="294" r:id="rId6"/>
    <p:sldId id="296" r:id="rId7"/>
    <p:sldId id="295" r:id="rId8"/>
    <p:sldId id="297" r:id="rId9"/>
    <p:sldId id="347" r:id="rId10"/>
    <p:sldId id="300" r:id="rId11"/>
    <p:sldId id="301" r:id="rId12"/>
    <p:sldId id="302" r:id="rId13"/>
    <p:sldId id="343" r:id="rId14"/>
    <p:sldId id="303" r:id="rId15"/>
    <p:sldId id="323" r:id="rId16"/>
    <p:sldId id="305" r:id="rId17"/>
    <p:sldId id="307" r:id="rId18"/>
    <p:sldId id="344" r:id="rId19"/>
    <p:sldId id="308" r:id="rId20"/>
    <p:sldId id="310" r:id="rId21"/>
    <p:sldId id="311" r:id="rId22"/>
    <p:sldId id="341" r:id="rId23"/>
    <p:sldId id="312" r:id="rId24"/>
    <p:sldId id="313" r:id="rId25"/>
    <p:sldId id="314" r:id="rId26"/>
    <p:sldId id="315" r:id="rId27"/>
    <p:sldId id="316" r:id="rId28"/>
    <p:sldId id="317" r:id="rId29"/>
    <p:sldId id="319" r:id="rId30"/>
    <p:sldId id="320" r:id="rId31"/>
    <p:sldId id="321" r:id="rId32"/>
    <p:sldId id="33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22" r:id="rId41"/>
    <p:sldId id="334" r:id="rId42"/>
    <p:sldId id="335" r:id="rId43"/>
    <p:sldId id="336" r:id="rId44"/>
    <p:sldId id="337" r:id="rId45"/>
    <p:sldId id="339" r:id="rId46"/>
    <p:sldId id="340" r:id="rId47"/>
    <p:sldId id="34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EC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7" autoAdjust="0"/>
    <p:restoredTop sz="89643" autoAdjust="0"/>
  </p:normalViewPr>
  <p:slideViewPr>
    <p:cSldViewPr>
      <p:cViewPr varScale="1">
        <p:scale>
          <a:sx n="66" d="100"/>
          <a:sy n="66" d="100"/>
        </p:scale>
        <p:origin x="-16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-382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wnload\cpu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an\Dropbox\Work\Writing\2011d%20-%20RTAS12\talk\runtime%20siz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/>
      <c:scatterChart>
        <c:scatterStyle val="lineMarker"/>
        <c:ser>
          <c:idx val="0"/>
          <c:order val="0"/>
          <c:spPr>
            <a:ln w="0" cmpd="sng">
              <a:noFill/>
            </a:ln>
          </c:spPr>
          <c:marker>
            <c:symbol val="circle"/>
            <c:size val="5"/>
            <c:spPr>
              <a:solidFill>
                <a:srgbClr val="4F81BD">
                  <a:alpha val="68000"/>
                </a:srgbClr>
              </a:solidFill>
              <a:ln>
                <a:noFill/>
              </a:ln>
            </c:spPr>
          </c:marker>
          <c:xVal>
            <c:numRef>
              <c:f>cpu!$A$1:$A$328</c:f>
              <c:numCache>
                <c:formatCode>General</c:formatCode>
                <c:ptCount val="328"/>
                <c:pt idx="0">
                  <c:v>2008.2550000000001</c:v>
                </c:pt>
                <c:pt idx="1">
                  <c:v>2008.2550000000001</c:v>
                </c:pt>
                <c:pt idx="2">
                  <c:v>2008.2550000000001</c:v>
                </c:pt>
                <c:pt idx="3">
                  <c:v>2008.2550000000001</c:v>
                </c:pt>
                <c:pt idx="4">
                  <c:v>2008.2550000000001</c:v>
                </c:pt>
                <c:pt idx="5">
                  <c:v>2008.2550000000001</c:v>
                </c:pt>
                <c:pt idx="6">
                  <c:v>2008.2550000000001</c:v>
                </c:pt>
                <c:pt idx="7">
                  <c:v>2008.4250000000011</c:v>
                </c:pt>
                <c:pt idx="8">
                  <c:v>2009.0989999999999</c:v>
                </c:pt>
                <c:pt idx="9">
                  <c:v>2009.973</c:v>
                </c:pt>
                <c:pt idx="10">
                  <c:v>2010.1689999999999</c:v>
                </c:pt>
                <c:pt idx="11">
                  <c:v>2010.25</c:v>
                </c:pt>
                <c:pt idx="12">
                  <c:v>2006.4870000000001</c:v>
                </c:pt>
                <c:pt idx="13">
                  <c:v>2006.4870000000001</c:v>
                </c:pt>
                <c:pt idx="14">
                  <c:v>2006.4870000000001</c:v>
                </c:pt>
                <c:pt idx="15">
                  <c:v>2006.4870000000001</c:v>
                </c:pt>
                <c:pt idx="16">
                  <c:v>2006.4870000000001</c:v>
                </c:pt>
                <c:pt idx="17">
                  <c:v>2006.4870000000001</c:v>
                </c:pt>
                <c:pt idx="18">
                  <c:v>2006.7529999999999</c:v>
                </c:pt>
                <c:pt idx="19">
                  <c:v>2006.7529999999999</c:v>
                </c:pt>
                <c:pt idx="20">
                  <c:v>2006.7529999999999</c:v>
                </c:pt>
                <c:pt idx="21">
                  <c:v>2006.7529999999999</c:v>
                </c:pt>
                <c:pt idx="22">
                  <c:v>2006.836</c:v>
                </c:pt>
                <c:pt idx="23">
                  <c:v>2006.836</c:v>
                </c:pt>
                <c:pt idx="24">
                  <c:v>2006.836</c:v>
                </c:pt>
                <c:pt idx="25">
                  <c:v>2006.836</c:v>
                </c:pt>
                <c:pt idx="26">
                  <c:v>2006.9190000000001</c:v>
                </c:pt>
                <c:pt idx="27">
                  <c:v>2006.9270000000001</c:v>
                </c:pt>
                <c:pt idx="28">
                  <c:v>2006.9270000000001</c:v>
                </c:pt>
                <c:pt idx="29">
                  <c:v>2006.9270000000001</c:v>
                </c:pt>
                <c:pt idx="30">
                  <c:v>2007.0029999999999</c:v>
                </c:pt>
                <c:pt idx="31">
                  <c:v>2007.0029999999999</c:v>
                </c:pt>
                <c:pt idx="32">
                  <c:v>2007.1989999999998</c:v>
                </c:pt>
                <c:pt idx="33">
                  <c:v>2007.1989999999998</c:v>
                </c:pt>
                <c:pt idx="34">
                  <c:v>2007.2529999999999</c:v>
                </c:pt>
                <c:pt idx="35">
                  <c:v>2007.5029999999999</c:v>
                </c:pt>
                <c:pt idx="36">
                  <c:v>2007.5029999999999</c:v>
                </c:pt>
                <c:pt idx="37">
                  <c:v>2007.5029999999999</c:v>
                </c:pt>
                <c:pt idx="38">
                  <c:v>2007.5029999999999</c:v>
                </c:pt>
                <c:pt idx="39">
                  <c:v>2007.5029999999999</c:v>
                </c:pt>
                <c:pt idx="40">
                  <c:v>2007.5029999999999</c:v>
                </c:pt>
                <c:pt idx="41">
                  <c:v>2007.6179999999999</c:v>
                </c:pt>
                <c:pt idx="42">
                  <c:v>2007.6829999999998</c:v>
                </c:pt>
                <c:pt idx="43">
                  <c:v>2007.6829999999998</c:v>
                </c:pt>
                <c:pt idx="44">
                  <c:v>2007.6829999999998</c:v>
                </c:pt>
                <c:pt idx="45">
                  <c:v>2007.6829999999998</c:v>
                </c:pt>
                <c:pt idx="46">
                  <c:v>2007.6829999999998</c:v>
                </c:pt>
                <c:pt idx="47">
                  <c:v>2007.6829999999998</c:v>
                </c:pt>
                <c:pt idx="48">
                  <c:v>2007.769</c:v>
                </c:pt>
                <c:pt idx="49">
                  <c:v>2007.769</c:v>
                </c:pt>
                <c:pt idx="50">
                  <c:v>2007.769</c:v>
                </c:pt>
                <c:pt idx="51">
                  <c:v>2007.586</c:v>
                </c:pt>
                <c:pt idx="52">
                  <c:v>2007.8629999999998</c:v>
                </c:pt>
                <c:pt idx="53">
                  <c:v>2007.8629999999998</c:v>
                </c:pt>
                <c:pt idx="54">
                  <c:v>2007.8629999999998</c:v>
                </c:pt>
                <c:pt idx="55">
                  <c:v>2007.8629999999998</c:v>
                </c:pt>
                <c:pt idx="56">
                  <c:v>2007.8629999999998</c:v>
                </c:pt>
                <c:pt idx="57">
                  <c:v>2007.8629999999998</c:v>
                </c:pt>
                <c:pt idx="58">
                  <c:v>2007.8629999999998</c:v>
                </c:pt>
                <c:pt idx="59">
                  <c:v>2007.8629999999998</c:v>
                </c:pt>
                <c:pt idx="60">
                  <c:v>2007.8629999999998</c:v>
                </c:pt>
                <c:pt idx="61">
                  <c:v>2007.8629999999998</c:v>
                </c:pt>
                <c:pt idx="62">
                  <c:v>2007.8629999999998</c:v>
                </c:pt>
                <c:pt idx="63">
                  <c:v>2007.8629999999998</c:v>
                </c:pt>
                <c:pt idx="64">
                  <c:v>2007.8629999999998</c:v>
                </c:pt>
                <c:pt idx="65">
                  <c:v>2007.8629999999998</c:v>
                </c:pt>
                <c:pt idx="66">
                  <c:v>2007.8629999999998</c:v>
                </c:pt>
                <c:pt idx="67">
                  <c:v>2008.0029999999999</c:v>
                </c:pt>
                <c:pt idx="68">
                  <c:v>2008.1689999999999</c:v>
                </c:pt>
                <c:pt idx="69">
                  <c:v>2008.1689999999999</c:v>
                </c:pt>
                <c:pt idx="70">
                  <c:v>2008.1689999999999</c:v>
                </c:pt>
                <c:pt idx="71">
                  <c:v>2008.1689999999999</c:v>
                </c:pt>
                <c:pt idx="72">
                  <c:v>2008.1689999999999</c:v>
                </c:pt>
                <c:pt idx="73">
                  <c:v>2008.1689999999999</c:v>
                </c:pt>
                <c:pt idx="74">
                  <c:v>2008.1689999999999</c:v>
                </c:pt>
                <c:pt idx="75">
                  <c:v>2008.2339999999999</c:v>
                </c:pt>
                <c:pt idx="76">
                  <c:v>2008.2339999999999</c:v>
                </c:pt>
                <c:pt idx="77">
                  <c:v>2008.25</c:v>
                </c:pt>
                <c:pt idx="78">
                  <c:v>2008.586</c:v>
                </c:pt>
                <c:pt idx="79">
                  <c:v>2008.586</c:v>
                </c:pt>
                <c:pt idx="80">
                  <c:v>2009.6879999999999</c:v>
                </c:pt>
                <c:pt idx="81">
                  <c:v>2009.6879999999999</c:v>
                </c:pt>
                <c:pt idx="82">
                  <c:v>2009.6879999999999</c:v>
                </c:pt>
                <c:pt idx="83">
                  <c:v>2008.6879999999999</c:v>
                </c:pt>
                <c:pt idx="84">
                  <c:v>2008.6879999999999</c:v>
                </c:pt>
                <c:pt idx="85">
                  <c:v>2008.6879999999999</c:v>
                </c:pt>
                <c:pt idx="86">
                  <c:v>2008.6879999999999</c:v>
                </c:pt>
                <c:pt idx="87">
                  <c:v>2008.6879999999999</c:v>
                </c:pt>
                <c:pt idx="88">
                  <c:v>2008.7070000000001</c:v>
                </c:pt>
                <c:pt idx="89">
                  <c:v>2008.7070000000001</c:v>
                </c:pt>
                <c:pt idx="90">
                  <c:v>2008.7070000000001</c:v>
                </c:pt>
                <c:pt idx="91">
                  <c:v>2008.75</c:v>
                </c:pt>
                <c:pt idx="92">
                  <c:v>2008.75</c:v>
                </c:pt>
                <c:pt idx="93">
                  <c:v>2008.75</c:v>
                </c:pt>
                <c:pt idx="94">
                  <c:v>2009.086</c:v>
                </c:pt>
                <c:pt idx="95">
                  <c:v>2009.086</c:v>
                </c:pt>
                <c:pt idx="96">
                  <c:v>2009.2470000000001</c:v>
                </c:pt>
                <c:pt idx="97">
                  <c:v>2009.2470000000001</c:v>
                </c:pt>
                <c:pt idx="98">
                  <c:v>2009.2470000000001</c:v>
                </c:pt>
                <c:pt idx="99">
                  <c:v>2009.2470000000001</c:v>
                </c:pt>
                <c:pt idx="100">
                  <c:v>2009.2470000000001</c:v>
                </c:pt>
                <c:pt idx="101">
                  <c:v>2009.2470000000001</c:v>
                </c:pt>
                <c:pt idx="102">
                  <c:v>2009.2470000000001</c:v>
                </c:pt>
                <c:pt idx="103">
                  <c:v>2009.2470000000001</c:v>
                </c:pt>
                <c:pt idx="104">
                  <c:v>2009.2470000000001</c:v>
                </c:pt>
                <c:pt idx="105">
                  <c:v>2009.2470000000001</c:v>
                </c:pt>
                <c:pt idx="106">
                  <c:v>2009.2470000000001</c:v>
                </c:pt>
                <c:pt idx="107">
                  <c:v>2009.2470000000001</c:v>
                </c:pt>
                <c:pt idx="108">
                  <c:v>2009.25</c:v>
                </c:pt>
                <c:pt idx="109">
                  <c:v>2009.6079999999999</c:v>
                </c:pt>
                <c:pt idx="110">
                  <c:v>2009.6079999999999</c:v>
                </c:pt>
                <c:pt idx="111">
                  <c:v>2010.116</c:v>
                </c:pt>
                <c:pt idx="112">
                  <c:v>2010.116</c:v>
                </c:pt>
                <c:pt idx="113">
                  <c:v>2010.116</c:v>
                </c:pt>
                <c:pt idx="114">
                  <c:v>2010.116</c:v>
                </c:pt>
                <c:pt idx="115">
                  <c:v>2010.2070000000001</c:v>
                </c:pt>
                <c:pt idx="116">
                  <c:v>2010.2070000000001</c:v>
                </c:pt>
                <c:pt idx="117">
                  <c:v>2010.2070000000001</c:v>
                </c:pt>
                <c:pt idx="118">
                  <c:v>2010.2070000000001</c:v>
                </c:pt>
                <c:pt idx="119">
                  <c:v>2010.2070000000001</c:v>
                </c:pt>
                <c:pt idx="120">
                  <c:v>2010.21</c:v>
                </c:pt>
                <c:pt idx="121">
                  <c:v>2010.21</c:v>
                </c:pt>
                <c:pt idx="122">
                  <c:v>2010.21</c:v>
                </c:pt>
                <c:pt idx="123">
                  <c:v>2010.21</c:v>
                </c:pt>
                <c:pt idx="124">
                  <c:v>2010.21</c:v>
                </c:pt>
                <c:pt idx="125">
                  <c:v>2010.21</c:v>
                </c:pt>
                <c:pt idx="126">
                  <c:v>2010.21</c:v>
                </c:pt>
                <c:pt idx="127">
                  <c:v>2010.21</c:v>
                </c:pt>
                <c:pt idx="128">
                  <c:v>2010.2470000000001</c:v>
                </c:pt>
                <c:pt idx="129">
                  <c:v>2010.2470000000001</c:v>
                </c:pt>
                <c:pt idx="130">
                  <c:v>2010.2470000000001</c:v>
                </c:pt>
                <c:pt idx="131">
                  <c:v>2010.2470000000001</c:v>
                </c:pt>
                <c:pt idx="132">
                  <c:v>2010.2470000000001</c:v>
                </c:pt>
                <c:pt idx="133">
                  <c:v>2001.09</c:v>
                </c:pt>
                <c:pt idx="134">
                  <c:v>2000.97</c:v>
                </c:pt>
                <c:pt idx="135">
                  <c:v>2001.79</c:v>
                </c:pt>
                <c:pt idx="136">
                  <c:v>2000.97</c:v>
                </c:pt>
                <c:pt idx="137">
                  <c:v>2001.71</c:v>
                </c:pt>
                <c:pt idx="138">
                  <c:v>2001.59</c:v>
                </c:pt>
                <c:pt idx="139">
                  <c:v>2001.71</c:v>
                </c:pt>
                <c:pt idx="140">
                  <c:v>2001.4</c:v>
                </c:pt>
                <c:pt idx="141">
                  <c:v>2001.71</c:v>
                </c:pt>
                <c:pt idx="142">
                  <c:v>2001.59</c:v>
                </c:pt>
                <c:pt idx="143">
                  <c:v>2001.71</c:v>
                </c:pt>
                <c:pt idx="144">
                  <c:v>2002.71</c:v>
                </c:pt>
                <c:pt idx="145">
                  <c:v>2001.74</c:v>
                </c:pt>
                <c:pt idx="146">
                  <c:v>2001.71</c:v>
                </c:pt>
                <c:pt idx="147">
                  <c:v>2001.74</c:v>
                </c:pt>
                <c:pt idx="148">
                  <c:v>2002.12</c:v>
                </c:pt>
                <c:pt idx="149">
                  <c:v>2002.12</c:v>
                </c:pt>
                <c:pt idx="150">
                  <c:v>2002.1</c:v>
                </c:pt>
                <c:pt idx="151">
                  <c:v>2002.1</c:v>
                </c:pt>
                <c:pt idx="152">
                  <c:v>2002.43</c:v>
                </c:pt>
                <c:pt idx="153">
                  <c:v>2002.34</c:v>
                </c:pt>
                <c:pt idx="154">
                  <c:v>2002.43</c:v>
                </c:pt>
                <c:pt idx="155">
                  <c:v>2002.74</c:v>
                </c:pt>
                <c:pt idx="156">
                  <c:v>2002.43</c:v>
                </c:pt>
                <c:pt idx="157">
                  <c:v>2002.74</c:v>
                </c:pt>
                <c:pt idx="158">
                  <c:v>2002.74</c:v>
                </c:pt>
                <c:pt idx="159">
                  <c:v>2002.74</c:v>
                </c:pt>
                <c:pt idx="160">
                  <c:v>2004.29</c:v>
                </c:pt>
                <c:pt idx="161">
                  <c:v>2004.1699999999998</c:v>
                </c:pt>
                <c:pt idx="162">
                  <c:v>2005.04</c:v>
                </c:pt>
                <c:pt idx="163">
                  <c:v>2006.04</c:v>
                </c:pt>
                <c:pt idx="164">
                  <c:v>2005.54</c:v>
                </c:pt>
                <c:pt idx="165">
                  <c:v>2005.04</c:v>
                </c:pt>
                <c:pt idx="166">
                  <c:v>2005.04</c:v>
                </c:pt>
                <c:pt idx="167">
                  <c:v>2005.79</c:v>
                </c:pt>
                <c:pt idx="168">
                  <c:v>2005.04</c:v>
                </c:pt>
                <c:pt idx="169">
                  <c:v>2003.47</c:v>
                </c:pt>
                <c:pt idx="170">
                  <c:v>2003.47</c:v>
                </c:pt>
                <c:pt idx="171">
                  <c:v>2003.47</c:v>
                </c:pt>
                <c:pt idx="172">
                  <c:v>2003.37</c:v>
                </c:pt>
                <c:pt idx="173">
                  <c:v>2002.96</c:v>
                </c:pt>
                <c:pt idx="174">
                  <c:v>2003.56</c:v>
                </c:pt>
                <c:pt idx="175">
                  <c:v>2004.1699999999998</c:v>
                </c:pt>
                <c:pt idx="176">
                  <c:v>2004.1699999999998</c:v>
                </c:pt>
                <c:pt idx="177">
                  <c:v>2004.1699999999998</c:v>
                </c:pt>
                <c:pt idx="178">
                  <c:v>2004.1699999999998</c:v>
                </c:pt>
                <c:pt idx="179">
                  <c:v>2004.71</c:v>
                </c:pt>
                <c:pt idx="180">
                  <c:v>2004.1699999999998</c:v>
                </c:pt>
                <c:pt idx="181">
                  <c:v>2004.71</c:v>
                </c:pt>
                <c:pt idx="182">
                  <c:v>2004.6799999999998</c:v>
                </c:pt>
                <c:pt idx="183">
                  <c:v>2004.96</c:v>
                </c:pt>
                <c:pt idx="184">
                  <c:v>2005.79</c:v>
                </c:pt>
                <c:pt idx="185">
                  <c:v>2004.54</c:v>
                </c:pt>
                <c:pt idx="186">
                  <c:v>2004.87</c:v>
                </c:pt>
                <c:pt idx="187">
                  <c:v>2005.53</c:v>
                </c:pt>
                <c:pt idx="188">
                  <c:v>2004.54</c:v>
                </c:pt>
                <c:pt idx="189">
                  <c:v>2004.87</c:v>
                </c:pt>
                <c:pt idx="190">
                  <c:v>2005.53</c:v>
                </c:pt>
                <c:pt idx="191">
                  <c:v>2004.56</c:v>
                </c:pt>
                <c:pt idx="192">
                  <c:v>2004.87</c:v>
                </c:pt>
                <c:pt idx="193">
                  <c:v>2005.53</c:v>
                </c:pt>
                <c:pt idx="194">
                  <c:v>2004.56</c:v>
                </c:pt>
                <c:pt idx="195">
                  <c:v>2004.87</c:v>
                </c:pt>
                <c:pt idx="196">
                  <c:v>2005.53</c:v>
                </c:pt>
                <c:pt idx="197">
                  <c:v>2004.56</c:v>
                </c:pt>
                <c:pt idx="198">
                  <c:v>2004.87</c:v>
                </c:pt>
                <c:pt idx="199">
                  <c:v>2005.53</c:v>
                </c:pt>
                <c:pt idx="200">
                  <c:v>2004.95</c:v>
                </c:pt>
                <c:pt idx="201">
                  <c:v>2005.53</c:v>
                </c:pt>
                <c:pt idx="202">
                  <c:v>2005.22</c:v>
                </c:pt>
                <c:pt idx="203">
                  <c:v>2005.22</c:v>
                </c:pt>
                <c:pt idx="204">
                  <c:v>2005.22</c:v>
                </c:pt>
                <c:pt idx="205">
                  <c:v>2005.22</c:v>
                </c:pt>
                <c:pt idx="206">
                  <c:v>2005.96</c:v>
                </c:pt>
                <c:pt idx="207">
                  <c:v>2005.49</c:v>
                </c:pt>
                <c:pt idx="208">
                  <c:v>2005.96</c:v>
                </c:pt>
                <c:pt idx="209">
                  <c:v>2006.1299999999999</c:v>
                </c:pt>
                <c:pt idx="210">
                  <c:v>2006.1299999999999</c:v>
                </c:pt>
                <c:pt idx="211">
                  <c:v>2006.1299999999999</c:v>
                </c:pt>
                <c:pt idx="212">
                  <c:v>2006.1299999999999</c:v>
                </c:pt>
                <c:pt idx="213">
                  <c:v>2003.79</c:v>
                </c:pt>
                <c:pt idx="214">
                  <c:v>2004.1699999999998</c:v>
                </c:pt>
                <c:pt idx="215">
                  <c:v>2004.54</c:v>
                </c:pt>
                <c:pt idx="216">
                  <c:v>2004.92</c:v>
                </c:pt>
                <c:pt idx="217">
                  <c:v>2005.22</c:v>
                </c:pt>
                <c:pt idx="218">
                  <c:v>2009.6879999999999</c:v>
                </c:pt>
                <c:pt idx="219">
                  <c:v>2009.6879999999999</c:v>
                </c:pt>
                <c:pt idx="220">
                  <c:v>2009.6879999999999</c:v>
                </c:pt>
                <c:pt idx="221">
                  <c:v>2009.6879999999999</c:v>
                </c:pt>
                <c:pt idx="222">
                  <c:v>2009.6879999999999</c:v>
                </c:pt>
                <c:pt idx="223">
                  <c:v>2009.6879999999999</c:v>
                </c:pt>
                <c:pt idx="224">
                  <c:v>2009.6879999999999</c:v>
                </c:pt>
                <c:pt idx="225">
                  <c:v>2010.0029999999999</c:v>
                </c:pt>
                <c:pt idx="226">
                  <c:v>2010.0029999999999</c:v>
                </c:pt>
                <c:pt idx="227">
                  <c:v>2010.0029999999999</c:v>
                </c:pt>
                <c:pt idx="228">
                  <c:v>2010.0029999999999</c:v>
                </c:pt>
                <c:pt idx="229">
                  <c:v>2010.0029999999999</c:v>
                </c:pt>
                <c:pt idx="230">
                  <c:v>2010.0029999999999</c:v>
                </c:pt>
                <c:pt idx="231">
                  <c:v>2008.8789999999999</c:v>
                </c:pt>
                <c:pt idx="232">
                  <c:v>2008.8789999999999</c:v>
                </c:pt>
                <c:pt idx="233">
                  <c:v>2008.8789999999999</c:v>
                </c:pt>
                <c:pt idx="234">
                  <c:v>2008.8789999999999</c:v>
                </c:pt>
                <c:pt idx="235">
                  <c:v>2008.8789999999999</c:v>
                </c:pt>
                <c:pt idx="236">
                  <c:v>2008.8789999999999</c:v>
                </c:pt>
                <c:pt idx="237">
                  <c:v>2008.8789999999999</c:v>
                </c:pt>
                <c:pt idx="238">
                  <c:v>2008.8789999999999</c:v>
                </c:pt>
                <c:pt idx="239">
                  <c:v>2010.21</c:v>
                </c:pt>
                <c:pt idx="240">
                  <c:v>2010.21</c:v>
                </c:pt>
                <c:pt idx="241">
                  <c:v>1998.54</c:v>
                </c:pt>
                <c:pt idx="242">
                  <c:v>1999.54</c:v>
                </c:pt>
                <c:pt idx="243">
                  <c:v>1998.87</c:v>
                </c:pt>
                <c:pt idx="244">
                  <c:v>1999.12</c:v>
                </c:pt>
                <c:pt idx="245">
                  <c:v>2000.12</c:v>
                </c:pt>
                <c:pt idx="246">
                  <c:v>1999.3</c:v>
                </c:pt>
                <c:pt idx="247">
                  <c:v>1999.3</c:v>
                </c:pt>
                <c:pt idx="248">
                  <c:v>1999.3</c:v>
                </c:pt>
                <c:pt idx="249">
                  <c:v>1999.35</c:v>
                </c:pt>
                <c:pt idx="250">
                  <c:v>1999.35</c:v>
                </c:pt>
                <c:pt idx="251">
                  <c:v>1999.35</c:v>
                </c:pt>
                <c:pt idx="252">
                  <c:v>1999.87</c:v>
                </c:pt>
                <c:pt idx="253">
                  <c:v>1999.9</c:v>
                </c:pt>
                <c:pt idx="254">
                  <c:v>1999.9</c:v>
                </c:pt>
                <c:pt idx="255">
                  <c:v>2000.48</c:v>
                </c:pt>
                <c:pt idx="256">
                  <c:v>2000.48</c:v>
                </c:pt>
                <c:pt idx="257">
                  <c:v>1999.9</c:v>
                </c:pt>
                <c:pt idx="258">
                  <c:v>2000.12</c:v>
                </c:pt>
                <c:pt idx="259">
                  <c:v>2000.29</c:v>
                </c:pt>
                <c:pt idx="260">
                  <c:v>2001.31</c:v>
                </c:pt>
                <c:pt idx="261">
                  <c:v>2000.62</c:v>
                </c:pt>
                <c:pt idx="262">
                  <c:v>2000.73</c:v>
                </c:pt>
                <c:pt idx="263">
                  <c:v>2001.47</c:v>
                </c:pt>
                <c:pt idx="264">
                  <c:v>2001.47</c:v>
                </c:pt>
                <c:pt idx="265">
                  <c:v>2001.47</c:v>
                </c:pt>
                <c:pt idx="266">
                  <c:v>2001.79</c:v>
                </c:pt>
                <c:pt idx="267">
                  <c:v>2002.24</c:v>
                </c:pt>
                <c:pt idx="268">
                  <c:v>2002.24</c:v>
                </c:pt>
                <c:pt idx="269">
                  <c:v>2002.97</c:v>
                </c:pt>
                <c:pt idx="270">
                  <c:v>2002.24</c:v>
                </c:pt>
                <c:pt idx="271">
                  <c:v>2002.4</c:v>
                </c:pt>
                <c:pt idx="272">
                  <c:v>2002.97</c:v>
                </c:pt>
                <c:pt idx="273">
                  <c:v>2002.78</c:v>
                </c:pt>
                <c:pt idx="274">
                  <c:v>2002.97</c:v>
                </c:pt>
                <c:pt idx="275">
                  <c:v>2002.78</c:v>
                </c:pt>
                <c:pt idx="276">
                  <c:v>2002.97</c:v>
                </c:pt>
                <c:pt idx="277">
                  <c:v>2003.28</c:v>
                </c:pt>
                <c:pt idx="278">
                  <c:v>2003.28</c:v>
                </c:pt>
                <c:pt idx="279">
                  <c:v>2003.79</c:v>
                </c:pt>
                <c:pt idx="280">
                  <c:v>2003.79</c:v>
                </c:pt>
                <c:pt idx="281">
                  <c:v>2003.8</c:v>
                </c:pt>
                <c:pt idx="282">
                  <c:v>1993.2260000000001</c:v>
                </c:pt>
                <c:pt idx="283">
                  <c:v>1993.2260000000001</c:v>
                </c:pt>
                <c:pt idx="284">
                  <c:v>1994.777</c:v>
                </c:pt>
                <c:pt idx="285">
                  <c:v>1994.1849999999965</c:v>
                </c:pt>
                <c:pt idx="286">
                  <c:v>1994.1849999999965</c:v>
                </c:pt>
                <c:pt idx="287">
                  <c:v>1995.239</c:v>
                </c:pt>
                <c:pt idx="288">
                  <c:v>1995.4490000000001</c:v>
                </c:pt>
                <c:pt idx="289">
                  <c:v>1996.011</c:v>
                </c:pt>
                <c:pt idx="290">
                  <c:v>1996.011</c:v>
                </c:pt>
                <c:pt idx="291">
                  <c:v>1978</c:v>
                </c:pt>
                <c:pt idx="292">
                  <c:v>1982</c:v>
                </c:pt>
                <c:pt idx="293">
                  <c:v>1985</c:v>
                </c:pt>
                <c:pt idx="294">
                  <c:v>1989</c:v>
                </c:pt>
                <c:pt idx="295">
                  <c:v>1993</c:v>
                </c:pt>
                <c:pt idx="296">
                  <c:v>1995</c:v>
                </c:pt>
                <c:pt idx="297">
                  <c:v>1997</c:v>
                </c:pt>
                <c:pt idx="298">
                  <c:v>1995.836</c:v>
                </c:pt>
                <c:pt idx="299">
                  <c:v>1995.836</c:v>
                </c:pt>
                <c:pt idx="300">
                  <c:v>1995.836</c:v>
                </c:pt>
                <c:pt idx="301">
                  <c:v>1997.6319999999998</c:v>
                </c:pt>
                <c:pt idx="302">
                  <c:v>1985.796</c:v>
                </c:pt>
                <c:pt idx="303">
                  <c:v>1987.126</c:v>
                </c:pt>
                <c:pt idx="304">
                  <c:v>1988.261</c:v>
                </c:pt>
                <c:pt idx="305">
                  <c:v>1988.46</c:v>
                </c:pt>
                <c:pt idx="306">
                  <c:v>1989.067</c:v>
                </c:pt>
                <c:pt idx="307">
                  <c:v>1989.067</c:v>
                </c:pt>
                <c:pt idx="308">
                  <c:v>1989.277</c:v>
                </c:pt>
                <c:pt idx="309">
                  <c:v>1989.277</c:v>
                </c:pt>
                <c:pt idx="310">
                  <c:v>1990.3519999999999</c:v>
                </c:pt>
                <c:pt idx="311">
                  <c:v>1991.309</c:v>
                </c:pt>
                <c:pt idx="312">
                  <c:v>1991.481</c:v>
                </c:pt>
                <c:pt idx="313">
                  <c:v>1991.71</c:v>
                </c:pt>
                <c:pt idx="314">
                  <c:v>1991.71</c:v>
                </c:pt>
                <c:pt idx="315">
                  <c:v>1992.723</c:v>
                </c:pt>
                <c:pt idx="316">
                  <c:v>1992.82</c:v>
                </c:pt>
                <c:pt idx="317">
                  <c:v>1992.8579999999999</c:v>
                </c:pt>
                <c:pt idx="318">
                  <c:v>1992.8579999999999</c:v>
                </c:pt>
                <c:pt idx="319">
                  <c:v>1992.8579999999999</c:v>
                </c:pt>
                <c:pt idx="320">
                  <c:v>1994.1849999999965</c:v>
                </c:pt>
                <c:pt idx="321">
                  <c:v>1994.1849999999965</c:v>
                </c:pt>
                <c:pt idx="322">
                  <c:v>1998.269</c:v>
                </c:pt>
                <c:pt idx="323">
                  <c:v>1997.981</c:v>
                </c:pt>
                <c:pt idx="324">
                  <c:v>1998.6919999999998</c:v>
                </c:pt>
                <c:pt idx="325">
                  <c:v>1998.596</c:v>
                </c:pt>
                <c:pt idx="326">
                  <c:v>1998.846</c:v>
                </c:pt>
                <c:pt idx="327">
                  <c:v>1999.365</c:v>
                </c:pt>
              </c:numCache>
            </c:numRef>
          </c:xVal>
          <c:yVal>
            <c:numRef>
              <c:f>cpu!$B$1:$B$328</c:f>
              <c:numCache>
                <c:formatCode>General</c:formatCode>
                <c:ptCount val="328"/>
                <c:pt idx="0">
                  <c:v>800</c:v>
                </c:pt>
                <c:pt idx="1">
                  <c:v>1100</c:v>
                </c:pt>
                <c:pt idx="2">
                  <c:v>1200</c:v>
                </c:pt>
                <c:pt idx="3">
                  <c:v>1333</c:v>
                </c:pt>
                <c:pt idx="4">
                  <c:v>1600</c:v>
                </c:pt>
                <c:pt idx="5">
                  <c:v>1867</c:v>
                </c:pt>
                <c:pt idx="6">
                  <c:v>2000</c:v>
                </c:pt>
                <c:pt idx="7">
                  <c:v>1600</c:v>
                </c:pt>
                <c:pt idx="8">
                  <c:v>1667</c:v>
                </c:pt>
                <c:pt idx="9">
                  <c:v>1667</c:v>
                </c:pt>
                <c:pt idx="10">
                  <c:v>1833</c:v>
                </c:pt>
                <c:pt idx="11">
                  <c:v>1667</c:v>
                </c:pt>
                <c:pt idx="12">
                  <c:v>1600</c:v>
                </c:pt>
                <c:pt idx="13">
                  <c:v>1866</c:v>
                </c:pt>
                <c:pt idx="14">
                  <c:v>2000</c:v>
                </c:pt>
                <c:pt idx="15">
                  <c:v>2333</c:v>
                </c:pt>
                <c:pt idx="16">
                  <c:v>2667</c:v>
                </c:pt>
                <c:pt idx="17">
                  <c:v>3000</c:v>
                </c:pt>
                <c:pt idx="18">
                  <c:v>1866</c:v>
                </c:pt>
                <c:pt idx="19">
                  <c:v>2133</c:v>
                </c:pt>
                <c:pt idx="20">
                  <c:v>2400</c:v>
                </c:pt>
                <c:pt idx="21">
                  <c:v>2667</c:v>
                </c:pt>
                <c:pt idx="22">
                  <c:v>1600</c:v>
                </c:pt>
                <c:pt idx="23">
                  <c:v>1866</c:v>
                </c:pt>
                <c:pt idx="24">
                  <c:v>2333</c:v>
                </c:pt>
                <c:pt idx="25">
                  <c:v>2667</c:v>
                </c:pt>
                <c:pt idx="26">
                  <c:v>2000</c:v>
                </c:pt>
                <c:pt idx="27">
                  <c:v>1866</c:v>
                </c:pt>
                <c:pt idx="28">
                  <c:v>2133</c:v>
                </c:pt>
                <c:pt idx="29">
                  <c:v>2333</c:v>
                </c:pt>
                <c:pt idx="30">
                  <c:v>1865</c:v>
                </c:pt>
                <c:pt idx="31">
                  <c:v>2133</c:v>
                </c:pt>
                <c:pt idx="32">
                  <c:v>1600</c:v>
                </c:pt>
                <c:pt idx="33">
                  <c:v>1866</c:v>
                </c:pt>
                <c:pt idx="34">
                  <c:v>3000</c:v>
                </c:pt>
                <c:pt idx="35">
                  <c:v>1600</c:v>
                </c:pt>
                <c:pt idx="36">
                  <c:v>1866</c:v>
                </c:pt>
                <c:pt idx="37">
                  <c:v>2133</c:v>
                </c:pt>
                <c:pt idx="38">
                  <c:v>2000</c:v>
                </c:pt>
                <c:pt idx="39">
                  <c:v>2333</c:v>
                </c:pt>
                <c:pt idx="40">
                  <c:v>2667</c:v>
                </c:pt>
                <c:pt idx="41">
                  <c:v>2000</c:v>
                </c:pt>
                <c:pt idx="42">
                  <c:v>1600</c:v>
                </c:pt>
                <c:pt idx="43">
                  <c:v>2133</c:v>
                </c:pt>
                <c:pt idx="44">
                  <c:v>2400</c:v>
                </c:pt>
                <c:pt idx="45">
                  <c:v>2400</c:v>
                </c:pt>
                <c:pt idx="46">
                  <c:v>2933</c:v>
                </c:pt>
                <c:pt idx="47">
                  <c:v>1866</c:v>
                </c:pt>
                <c:pt idx="48">
                  <c:v>2333</c:v>
                </c:pt>
                <c:pt idx="49">
                  <c:v>2667</c:v>
                </c:pt>
                <c:pt idx="50">
                  <c:v>3000</c:v>
                </c:pt>
                <c:pt idx="51">
                  <c:v>3000</c:v>
                </c:pt>
                <c:pt idx="52">
                  <c:v>1866</c:v>
                </c:pt>
                <c:pt idx="53">
                  <c:v>3333</c:v>
                </c:pt>
                <c:pt idx="54">
                  <c:v>3400</c:v>
                </c:pt>
                <c:pt idx="55">
                  <c:v>2000</c:v>
                </c:pt>
                <c:pt idx="56">
                  <c:v>2333</c:v>
                </c:pt>
                <c:pt idx="57">
                  <c:v>2500</c:v>
                </c:pt>
                <c:pt idx="58">
                  <c:v>2667</c:v>
                </c:pt>
                <c:pt idx="59">
                  <c:v>2833</c:v>
                </c:pt>
                <c:pt idx="60">
                  <c:v>3000</c:v>
                </c:pt>
                <c:pt idx="61">
                  <c:v>3000</c:v>
                </c:pt>
                <c:pt idx="62">
                  <c:v>3166</c:v>
                </c:pt>
                <c:pt idx="63">
                  <c:v>2800</c:v>
                </c:pt>
                <c:pt idx="64">
                  <c:v>3000</c:v>
                </c:pt>
                <c:pt idx="65">
                  <c:v>3000</c:v>
                </c:pt>
                <c:pt idx="66">
                  <c:v>3200</c:v>
                </c:pt>
                <c:pt idx="67">
                  <c:v>3000</c:v>
                </c:pt>
                <c:pt idx="68">
                  <c:v>2333</c:v>
                </c:pt>
                <c:pt idx="69">
                  <c:v>2667</c:v>
                </c:pt>
                <c:pt idx="70">
                  <c:v>3000</c:v>
                </c:pt>
                <c:pt idx="71">
                  <c:v>2500</c:v>
                </c:pt>
                <c:pt idx="72">
                  <c:v>2667</c:v>
                </c:pt>
                <c:pt idx="73">
                  <c:v>2833</c:v>
                </c:pt>
                <c:pt idx="74">
                  <c:v>2133</c:v>
                </c:pt>
                <c:pt idx="75">
                  <c:v>2333</c:v>
                </c:pt>
                <c:pt idx="76">
                  <c:v>2500</c:v>
                </c:pt>
                <c:pt idx="77">
                  <c:v>3000</c:v>
                </c:pt>
                <c:pt idx="78">
                  <c:v>2667</c:v>
                </c:pt>
                <c:pt idx="79">
                  <c:v>3000</c:v>
                </c:pt>
                <c:pt idx="80">
                  <c:v>1867</c:v>
                </c:pt>
                <c:pt idx="81">
                  <c:v>2400</c:v>
                </c:pt>
                <c:pt idx="82">
                  <c:v>2533</c:v>
                </c:pt>
                <c:pt idx="83">
                  <c:v>2667</c:v>
                </c:pt>
                <c:pt idx="84">
                  <c:v>2800</c:v>
                </c:pt>
                <c:pt idx="85">
                  <c:v>2933</c:v>
                </c:pt>
                <c:pt idx="86">
                  <c:v>3333</c:v>
                </c:pt>
                <c:pt idx="87">
                  <c:v>3400</c:v>
                </c:pt>
                <c:pt idx="88">
                  <c:v>2133</c:v>
                </c:pt>
                <c:pt idx="89">
                  <c:v>2400</c:v>
                </c:pt>
                <c:pt idx="90">
                  <c:v>2667</c:v>
                </c:pt>
                <c:pt idx="91">
                  <c:v>3167</c:v>
                </c:pt>
                <c:pt idx="92">
                  <c:v>2400</c:v>
                </c:pt>
                <c:pt idx="93">
                  <c:v>3500</c:v>
                </c:pt>
                <c:pt idx="94">
                  <c:v>2833</c:v>
                </c:pt>
                <c:pt idx="95">
                  <c:v>3167</c:v>
                </c:pt>
                <c:pt idx="96">
                  <c:v>1867</c:v>
                </c:pt>
                <c:pt idx="97">
                  <c:v>2000</c:v>
                </c:pt>
                <c:pt idx="98">
                  <c:v>2133</c:v>
                </c:pt>
                <c:pt idx="99">
                  <c:v>2267</c:v>
                </c:pt>
                <c:pt idx="100">
                  <c:v>2400</c:v>
                </c:pt>
                <c:pt idx="101">
                  <c:v>2533</c:v>
                </c:pt>
                <c:pt idx="102">
                  <c:v>2667</c:v>
                </c:pt>
                <c:pt idx="103">
                  <c:v>2800</c:v>
                </c:pt>
                <c:pt idx="104">
                  <c:v>2933</c:v>
                </c:pt>
                <c:pt idx="105">
                  <c:v>3067</c:v>
                </c:pt>
                <c:pt idx="106">
                  <c:v>3200</c:v>
                </c:pt>
                <c:pt idx="107">
                  <c:v>3333</c:v>
                </c:pt>
                <c:pt idx="108">
                  <c:v>3000</c:v>
                </c:pt>
                <c:pt idx="109">
                  <c:v>3333</c:v>
                </c:pt>
                <c:pt idx="110">
                  <c:v>2400</c:v>
                </c:pt>
                <c:pt idx="111">
                  <c:v>1733</c:v>
                </c:pt>
                <c:pt idx="112">
                  <c:v>2000</c:v>
                </c:pt>
                <c:pt idx="113">
                  <c:v>2133</c:v>
                </c:pt>
                <c:pt idx="114">
                  <c:v>2400</c:v>
                </c:pt>
                <c:pt idx="115">
                  <c:v>1867</c:v>
                </c:pt>
                <c:pt idx="116">
                  <c:v>2000</c:v>
                </c:pt>
                <c:pt idx="117">
                  <c:v>2133</c:v>
                </c:pt>
                <c:pt idx="118">
                  <c:v>2267</c:v>
                </c:pt>
                <c:pt idx="119">
                  <c:v>2533</c:v>
                </c:pt>
                <c:pt idx="120">
                  <c:v>2400</c:v>
                </c:pt>
                <c:pt idx="121">
                  <c:v>2533</c:v>
                </c:pt>
                <c:pt idx="122">
                  <c:v>2667</c:v>
                </c:pt>
                <c:pt idx="123">
                  <c:v>2800</c:v>
                </c:pt>
                <c:pt idx="124">
                  <c:v>2933</c:v>
                </c:pt>
                <c:pt idx="125">
                  <c:v>3067</c:v>
                </c:pt>
                <c:pt idx="126">
                  <c:v>3333</c:v>
                </c:pt>
                <c:pt idx="127">
                  <c:v>3467</c:v>
                </c:pt>
                <c:pt idx="128">
                  <c:v>1733</c:v>
                </c:pt>
                <c:pt idx="129">
                  <c:v>1867</c:v>
                </c:pt>
                <c:pt idx="130">
                  <c:v>2000</c:v>
                </c:pt>
                <c:pt idx="131">
                  <c:v>2267</c:v>
                </c:pt>
                <c:pt idx="132">
                  <c:v>2667</c:v>
                </c:pt>
                <c:pt idx="133">
                  <c:v>1300</c:v>
                </c:pt>
                <c:pt idx="134">
                  <c:v>1400</c:v>
                </c:pt>
                <c:pt idx="135">
                  <c:v>1400</c:v>
                </c:pt>
                <c:pt idx="136">
                  <c:v>1500</c:v>
                </c:pt>
                <c:pt idx="137">
                  <c:v>1500</c:v>
                </c:pt>
                <c:pt idx="138">
                  <c:v>1600</c:v>
                </c:pt>
                <c:pt idx="139">
                  <c:v>1600</c:v>
                </c:pt>
                <c:pt idx="140">
                  <c:v>1700</c:v>
                </c:pt>
                <c:pt idx="141">
                  <c:v>1700</c:v>
                </c:pt>
                <c:pt idx="142">
                  <c:v>1800</c:v>
                </c:pt>
                <c:pt idx="143">
                  <c:v>1800</c:v>
                </c:pt>
                <c:pt idx="144">
                  <c:v>1900</c:v>
                </c:pt>
                <c:pt idx="145">
                  <c:v>1900</c:v>
                </c:pt>
                <c:pt idx="146">
                  <c:v>2000</c:v>
                </c:pt>
                <c:pt idx="147">
                  <c:v>2000</c:v>
                </c:pt>
                <c:pt idx="148">
                  <c:v>1600</c:v>
                </c:pt>
                <c:pt idx="149">
                  <c:v>1800</c:v>
                </c:pt>
                <c:pt idx="150">
                  <c:v>2000</c:v>
                </c:pt>
                <c:pt idx="151">
                  <c:v>2200</c:v>
                </c:pt>
                <c:pt idx="152">
                  <c:v>2266</c:v>
                </c:pt>
                <c:pt idx="153">
                  <c:v>2400</c:v>
                </c:pt>
                <c:pt idx="154">
                  <c:v>2400</c:v>
                </c:pt>
                <c:pt idx="155">
                  <c:v>2500</c:v>
                </c:pt>
                <c:pt idx="156">
                  <c:v>2533</c:v>
                </c:pt>
                <c:pt idx="157">
                  <c:v>2600</c:v>
                </c:pt>
                <c:pt idx="158">
                  <c:v>2667</c:v>
                </c:pt>
                <c:pt idx="159">
                  <c:v>2800</c:v>
                </c:pt>
                <c:pt idx="160">
                  <c:v>2400</c:v>
                </c:pt>
                <c:pt idx="161">
                  <c:v>2800</c:v>
                </c:pt>
                <c:pt idx="162">
                  <c:v>2667</c:v>
                </c:pt>
                <c:pt idx="163">
                  <c:v>2667</c:v>
                </c:pt>
                <c:pt idx="164">
                  <c:v>2667</c:v>
                </c:pt>
                <c:pt idx="165">
                  <c:v>2933</c:v>
                </c:pt>
                <c:pt idx="166">
                  <c:v>2933</c:v>
                </c:pt>
                <c:pt idx="167">
                  <c:v>2933</c:v>
                </c:pt>
                <c:pt idx="168">
                  <c:v>3066</c:v>
                </c:pt>
                <c:pt idx="169">
                  <c:v>2400</c:v>
                </c:pt>
                <c:pt idx="170">
                  <c:v>2600</c:v>
                </c:pt>
                <c:pt idx="171">
                  <c:v>2800</c:v>
                </c:pt>
                <c:pt idx="172">
                  <c:v>3000</c:v>
                </c:pt>
                <c:pt idx="173">
                  <c:v>3066</c:v>
                </c:pt>
                <c:pt idx="174">
                  <c:v>3200</c:v>
                </c:pt>
                <c:pt idx="175">
                  <c:v>3400</c:v>
                </c:pt>
                <c:pt idx="176">
                  <c:v>2800</c:v>
                </c:pt>
                <c:pt idx="177">
                  <c:v>3000</c:v>
                </c:pt>
                <c:pt idx="178">
                  <c:v>3200</c:v>
                </c:pt>
                <c:pt idx="179">
                  <c:v>3200</c:v>
                </c:pt>
                <c:pt idx="180">
                  <c:v>3400</c:v>
                </c:pt>
                <c:pt idx="181">
                  <c:v>3400</c:v>
                </c:pt>
                <c:pt idx="182">
                  <c:v>3600</c:v>
                </c:pt>
                <c:pt idx="183">
                  <c:v>3800</c:v>
                </c:pt>
                <c:pt idx="184">
                  <c:v>2933</c:v>
                </c:pt>
                <c:pt idx="185">
                  <c:v>2800</c:v>
                </c:pt>
                <c:pt idx="186">
                  <c:v>2800</c:v>
                </c:pt>
                <c:pt idx="187">
                  <c:v>2800</c:v>
                </c:pt>
                <c:pt idx="188">
                  <c:v>3000</c:v>
                </c:pt>
                <c:pt idx="189">
                  <c:v>3000</c:v>
                </c:pt>
                <c:pt idx="190">
                  <c:v>3000</c:v>
                </c:pt>
                <c:pt idx="191">
                  <c:v>3200</c:v>
                </c:pt>
                <c:pt idx="192">
                  <c:v>3200</c:v>
                </c:pt>
                <c:pt idx="193">
                  <c:v>3200</c:v>
                </c:pt>
                <c:pt idx="194">
                  <c:v>3400</c:v>
                </c:pt>
                <c:pt idx="195">
                  <c:v>3400</c:v>
                </c:pt>
                <c:pt idx="196">
                  <c:v>3400</c:v>
                </c:pt>
                <c:pt idx="197">
                  <c:v>3600</c:v>
                </c:pt>
                <c:pt idx="198">
                  <c:v>3600</c:v>
                </c:pt>
                <c:pt idx="199">
                  <c:v>3600</c:v>
                </c:pt>
                <c:pt idx="200">
                  <c:v>3800</c:v>
                </c:pt>
                <c:pt idx="201">
                  <c:v>3800</c:v>
                </c:pt>
                <c:pt idx="202">
                  <c:v>3000</c:v>
                </c:pt>
                <c:pt idx="203">
                  <c:v>3200</c:v>
                </c:pt>
                <c:pt idx="204">
                  <c:v>3400</c:v>
                </c:pt>
                <c:pt idx="205">
                  <c:v>3600</c:v>
                </c:pt>
                <c:pt idx="206">
                  <c:v>3600</c:v>
                </c:pt>
                <c:pt idx="207">
                  <c:v>3800</c:v>
                </c:pt>
                <c:pt idx="208">
                  <c:v>3800</c:v>
                </c:pt>
                <c:pt idx="209">
                  <c:v>3000</c:v>
                </c:pt>
                <c:pt idx="210">
                  <c:v>3200</c:v>
                </c:pt>
                <c:pt idx="211">
                  <c:v>3400</c:v>
                </c:pt>
                <c:pt idx="212">
                  <c:v>3600</c:v>
                </c:pt>
                <c:pt idx="213">
                  <c:v>3200</c:v>
                </c:pt>
                <c:pt idx="214">
                  <c:v>3400</c:v>
                </c:pt>
                <c:pt idx="215">
                  <c:v>3400</c:v>
                </c:pt>
                <c:pt idx="216">
                  <c:v>3466</c:v>
                </c:pt>
                <c:pt idx="217">
                  <c:v>3733</c:v>
                </c:pt>
                <c:pt idx="218">
                  <c:v>2660</c:v>
                </c:pt>
                <c:pt idx="219">
                  <c:v>3200</c:v>
                </c:pt>
                <c:pt idx="220">
                  <c:v>2930</c:v>
                </c:pt>
                <c:pt idx="221">
                  <c:v>2800</c:v>
                </c:pt>
                <c:pt idx="222">
                  <c:v>3600</c:v>
                </c:pt>
                <c:pt idx="223">
                  <c:v>3460</c:v>
                </c:pt>
                <c:pt idx="224">
                  <c:v>2530</c:v>
                </c:pt>
                <c:pt idx="225">
                  <c:v>2300</c:v>
                </c:pt>
                <c:pt idx="226">
                  <c:v>2800</c:v>
                </c:pt>
                <c:pt idx="227">
                  <c:v>2930</c:v>
                </c:pt>
                <c:pt idx="228">
                  <c:v>3060</c:v>
                </c:pt>
                <c:pt idx="229">
                  <c:v>3330</c:v>
                </c:pt>
                <c:pt idx="230">
                  <c:v>3460</c:v>
                </c:pt>
                <c:pt idx="231">
                  <c:v>3330</c:v>
                </c:pt>
                <c:pt idx="232">
                  <c:v>3600</c:v>
                </c:pt>
                <c:pt idx="233">
                  <c:v>3200</c:v>
                </c:pt>
                <c:pt idx="234">
                  <c:v>3460</c:v>
                </c:pt>
                <c:pt idx="235">
                  <c:v>3060</c:v>
                </c:pt>
                <c:pt idx="236">
                  <c:v>2930</c:v>
                </c:pt>
                <c:pt idx="237">
                  <c:v>2800</c:v>
                </c:pt>
                <c:pt idx="238">
                  <c:v>2660</c:v>
                </c:pt>
                <c:pt idx="239">
                  <c:v>3330</c:v>
                </c:pt>
                <c:pt idx="240">
                  <c:v>3600</c:v>
                </c:pt>
                <c:pt idx="241">
                  <c:v>400</c:v>
                </c:pt>
                <c:pt idx="242">
                  <c:v>400</c:v>
                </c:pt>
                <c:pt idx="243">
                  <c:v>450</c:v>
                </c:pt>
                <c:pt idx="244">
                  <c:v>450</c:v>
                </c:pt>
                <c:pt idx="245">
                  <c:v>450</c:v>
                </c:pt>
                <c:pt idx="246">
                  <c:v>500</c:v>
                </c:pt>
                <c:pt idx="247">
                  <c:v>500</c:v>
                </c:pt>
                <c:pt idx="248">
                  <c:v>500</c:v>
                </c:pt>
                <c:pt idx="249">
                  <c:v>550</c:v>
                </c:pt>
                <c:pt idx="250">
                  <c:v>550</c:v>
                </c:pt>
                <c:pt idx="251">
                  <c:v>550</c:v>
                </c:pt>
                <c:pt idx="252">
                  <c:v>600</c:v>
                </c:pt>
                <c:pt idx="253">
                  <c:v>667</c:v>
                </c:pt>
                <c:pt idx="254">
                  <c:v>700</c:v>
                </c:pt>
                <c:pt idx="255">
                  <c:v>700</c:v>
                </c:pt>
                <c:pt idx="256">
                  <c:v>700</c:v>
                </c:pt>
                <c:pt idx="257">
                  <c:v>733</c:v>
                </c:pt>
                <c:pt idx="258">
                  <c:v>800</c:v>
                </c:pt>
                <c:pt idx="259">
                  <c:v>866</c:v>
                </c:pt>
                <c:pt idx="260">
                  <c:v>900</c:v>
                </c:pt>
                <c:pt idx="261">
                  <c:v>933</c:v>
                </c:pt>
                <c:pt idx="262">
                  <c:v>1000</c:v>
                </c:pt>
                <c:pt idx="263">
                  <c:v>1400</c:v>
                </c:pt>
                <c:pt idx="264">
                  <c:v>1500</c:v>
                </c:pt>
                <c:pt idx="265">
                  <c:v>1700</c:v>
                </c:pt>
                <c:pt idx="266">
                  <c:v>2000</c:v>
                </c:pt>
                <c:pt idx="267">
                  <c:v>1800</c:v>
                </c:pt>
                <c:pt idx="268">
                  <c:v>2000</c:v>
                </c:pt>
                <c:pt idx="269">
                  <c:v>2000</c:v>
                </c:pt>
                <c:pt idx="270">
                  <c:v>2200</c:v>
                </c:pt>
                <c:pt idx="271">
                  <c:v>2400</c:v>
                </c:pt>
                <c:pt idx="272">
                  <c:v>2400</c:v>
                </c:pt>
                <c:pt idx="273">
                  <c:v>2600</c:v>
                </c:pt>
                <c:pt idx="274">
                  <c:v>2667</c:v>
                </c:pt>
                <c:pt idx="275">
                  <c:v>2800</c:v>
                </c:pt>
                <c:pt idx="276">
                  <c:v>2800</c:v>
                </c:pt>
                <c:pt idx="277">
                  <c:v>3000</c:v>
                </c:pt>
                <c:pt idx="278">
                  <c:v>3066</c:v>
                </c:pt>
                <c:pt idx="279">
                  <c:v>1600</c:v>
                </c:pt>
                <c:pt idx="280">
                  <c:v>2000</c:v>
                </c:pt>
                <c:pt idx="281">
                  <c:v>2400</c:v>
                </c:pt>
                <c:pt idx="282">
                  <c:v>60</c:v>
                </c:pt>
                <c:pt idx="283">
                  <c:v>66</c:v>
                </c:pt>
                <c:pt idx="284">
                  <c:v>75</c:v>
                </c:pt>
                <c:pt idx="285">
                  <c:v>90</c:v>
                </c:pt>
                <c:pt idx="286">
                  <c:v>100</c:v>
                </c:pt>
                <c:pt idx="287">
                  <c:v>120</c:v>
                </c:pt>
                <c:pt idx="288">
                  <c:v>133</c:v>
                </c:pt>
                <c:pt idx="289">
                  <c:v>150</c:v>
                </c:pt>
                <c:pt idx="290">
                  <c:v>166</c:v>
                </c:pt>
                <c:pt idx="291">
                  <c:v>8</c:v>
                </c:pt>
                <c:pt idx="292">
                  <c:v>12.5</c:v>
                </c:pt>
                <c:pt idx="293">
                  <c:v>20</c:v>
                </c:pt>
                <c:pt idx="294">
                  <c:v>25</c:v>
                </c:pt>
                <c:pt idx="295">
                  <c:v>60</c:v>
                </c:pt>
                <c:pt idx="296">
                  <c:v>200</c:v>
                </c:pt>
                <c:pt idx="297">
                  <c:v>266</c:v>
                </c:pt>
                <c:pt idx="298">
                  <c:v>166</c:v>
                </c:pt>
                <c:pt idx="299">
                  <c:v>180</c:v>
                </c:pt>
                <c:pt idx="300">
                  <c:v>200</c:v>
                </c:pt>
                <c:pt idx="301">
                  <c:v>200</c:v>
                </c:pt>
                <c:pt idx="302">
                  <c:v>5.5</c:v>
                </c:pt>
                <c:pt idx="303">
                  <c:v>6.5</c:v>
                </c:pt>
                <c:pt idx="304">
                  <c:v>8.5</c:v>
                </c:pt>
                <c:pt idx="305">
                  <c:v>2.5</c:v>
                </c:pt>
                <c:pt idx="306">
                  <c:v>2.5</c:v>
                </c:pt>
                <c:pt idx="307">
                  <c:v>2.7</c:v>
                </c:pt>
                <c:pt idx="308">
                  <c:v>11.4</c:v>
                </c:pt>
                <c:pt idx="309">
                  <c:v>20</c:v>
                </c:pt>
                <c:pt idx="310">
                  <c:v>27</c:v>
                </c:pt>
                <c:pt idx="311">
                  <c:v>13</c:v>
                </c:pt>
                <c:pt idx="312">
                  <c:v>41</c:v>
                </c:pt>
                <c:pt idx="313">
                  <c:v>16.5</c:v>
                </c:pt>
                <c:pt idx="314">
                  <c:v>20</c:v>
                </c:pt>
                <c:pt idx="315">
                  <c:v>27</c:v>
                </c:pt>
                <c:pt idx="316">
                  <c:v>2.9</c:v>
                </c:pt>
                <c:pt idx="317">
                  <c:v>15.4</c:v>
                </c:pt>
                <c:pt idx="318">
                  <c:v>19</c:v>
                </c:pt>
                <c:pt idx="319">
                  <c:v>25</c:v>
                </c:pt>
                <c:pt idx="320">
                  <c:v>53</c:v>
                </c:pt>
                <c:pt idx="321">
                  <c:v>70.5</c:v>
                </c:pt>
                <c:pt idx="322">
                  <c:v>233</c:v>
                </c:pt>
                <c:pt idx="323">
                  <c:v>266</c:v>
                </c:pt>
                <c:pt idx="324">
                  <c:v>300</c:v>
                </c:pt>
                <c:pt idx="325">
                  <c:v>333</c:v>
                </c:pt>
                <c:pt idx="326">
                  <c:v>350</c:v>
                </c:pt>
                <c:pt idx="327">
                  <c:v>400</c:v>
                </c:pt>
              </c:numCache>
            </c:numRef>
          </c:yVal>
        </c:ser>
        <c:axId val="112159360"/>
        <c:axId val="113010176"/>
      </c:scatterChart>
      <c:valAx>
        <c:axId val="112159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Gill Sans MT" pitchFamily="34" charset="0"/>
              </a:defRPr>
            </a:pPr>
            <a:endParaRPr lang="en-US"/>
          </a:p>
        </c:txPr>
        <c:crossAx val="113010176"/>
        <c:crosses val="autoZero"/>
        <c:crossBetween val="midCat"/>
      </c:valAx>
      <c:valAx>
        <c:axId val="113010176"/>
        <c:scaling>
          <c:logBase val="10"/>
          <c:orientation val="minMax"/>
          <c:min val="1"/>
        </c:scaling>
        <c:axPos val="l"/>
        <c:majorGridlines/>
        <c:numFmt formatCode="General" sourceLinked="1"/>
        <c:tickLblPos val="nextTo"/>
        <c:crossAx val="112159360"/>
        <c:crosses val="autoZero"/>
        <c:crossBetween val="midCat"/>
      </c:valAx>
    </c:plotArea>
    <c:plotVisOnly val="1"/>
  </c:chart>
  <c:spPr>
    <a:gradFill>
      <a:gsLst>
        <a:gs pos="0">
          <a:srgbClr val="EFDECD"/>
        </a:gs>
        <a:gs pos="49000">
          <a:prstClr val="white"/>
        </a:gs>
        <a:gs pos="100000">
          <a:srgbClr val="FEB80A">
            <a:lumMod val="40000"/>
            <a:lumOff val="60000"/>
          </a:srgbClr>
        </a:gs>
      </a:gsLst>
      <a:lin ang="5400000" scaled="0"/>
    </a:gradFill>
    <a:effectLst>
      <a:outerShdw blurRad="63500" sx="102000" sy="102000" algn="ctr" rotWithShape="0">
        <a:prstClr val="black">
          <a:alpha val="40000"/>
        </a:prstClr>
      </a:outerShdw>
    </a:effectLst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/>
      <c:barChart>
        <c:barDir val="col"/>
        <c:grouping val="stacked"/>
        <c:ser>
          <c:idx val="0"/>
          <c:order val="0"/>
          <c:tx>
            <c:v>Min</c:v>
          </c:tx>
          <c:spPr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rgbClr val="1F497D">
                    <a:lumMod val="75000"/>
                  </a:srgbClr>
                </a:gs>
              </a:gsLst>
              <a:lin ang="9000000" scaled="0"/>
              <a:tileRect r="-100000" b="-100000"/>
            </a:gradFill>
            <a:ln>
              <a:solidFill>
                <a:srgbClr val="274467"/>
              </a:solidFill>
            </a:ln>
          </c:spPr>
          <c:cat>
            <c:strRef>
              <c:f>Sheet1!$A$10:$A$14</c:f>
              <c:strCache>
                <c:ptCount val="5"/>
                <c:pt idx="0">
                  <c:v>CTV</c:v>
                </c:pt>
                <c:pt idx="1">
                  <c:v>Perc Pico</c:v>
                </c:pt>
                <c:pt idx="2">
                  <c:v>uCLinux</c:v>
                </c:pt>
                <c:pt idx="3">
                  <c:v>TAO ORB</c:v>
                </c:pt>
                <c:pt idx="4">
                  <c:v>ZEN ORB</c:v>
                </c:pt>
              </c:strCache>
            </c:strRef>
          </c:cat>
          <c:val>
            <c:numRef>
              <c:f>Sheet1!$B$10:$B$14</c:f>
              <c:numCache>
                <c:formatCode>General</c:formatCode>
                <c:ptCount val="5"/>
                <c:pt idx="0">
                  <c:v>6.8</c:v>
                </c:pt>
                <c:pt idx="1">
                  <c:v>256</c:v>
                </c:pt>
                <c:pt idx="2">
                  <c:v>900</c:v>
                </c:pt>
                <c:pt idx="3">
                  <c:v>2075</c:v>
                </c:pt>
                <c:pt idx="4">
                  <c:v>2539</c:v>
                </c:pt>
              </c:numCache>
            </c:numRef>
          </c:val>
        </c:ser>
        <c:ser>
          <c:idx val="1"/>
          <c:order val="1"/>
          <c:tx>
            <c:v>Max</c:v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rgbClr val="9BBB59">
                    <a:lumMod val="75000"/>
                  </a:srgbClr>
                </a:gs>
              </a:gsLst>
              <a:lin ang="9000000" scaled="0"/>
            </a:gradFill>
            <a:ln>
              <a:solidFill>
                <a:srgbClr val="34411B"/>
              </a:solidFill>
            </a:ln>
          </c:spPr>
          <c:cat>
            <c:strRef>
              <c:f>Sheet1!$A$10:$A$14</c:f>
              <c:strCache>
                <c:ptCount val="5"/>
                <c:pt idx="0">
                  <c:v>CTV</c:v>
                </c:pt>
                <c:pt idx="1">
                  <c:v>Perc Pico</c:v>
                </c:pt>
                <c:pt idx="2">
                  <c:v>uCLinux</c:v>
                </c:pt>
                <c:pt idx="3">
                  <c:v>TAO ORB</c:v>
                </c:pt>
                <c:pt idx="4">
                  <c:v>ZEN ORB</c:v>
                </c:pt>
              </c:strCache>
            </c:strRef>
          </c:cat>
          <c:val>
            <c:numRef>
              <c:f>Sheet1!$C$10:$C$14</c:f>
              <c:numCache>
                <c:formatCode>General</c:formatCode>
                <c:ptCount val="5"/>
                <c:pt idx="0">
                  <c:v>27.2</c:v>
                </c:pt>
                <c:pt idx="1">
                  <c:v>256</c:v>
                </c:pt>
                <c:pt idx="2">
                  <c:v>500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overlap val="100"/>
        <c:axId val="113047424"/>
        <c:axId val="113048960"/>
      </c:barChart>
      <c:catAx>
        <c:axId val="11304742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3048960"/>
        <c:crosses val="autoZero"/>
        <c:auto val="1"/>
        <c:lblAlgn val="ctr"/>
        <c:lblOffset val="100"/>
      </c:catAx>
      <c:valAx>
        <c:axId val="1130489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 baseline="0"/>
                  <a:t>Code footprint in kB (approx.)</a:t>
                </a:r>
                <a:endParaRPr lang="en-GB" sz="14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30474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600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Relationship Id="rId4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ED0A6-AD42-4207-BAD3-63FBF68E5CB3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B2A31-F821-449E-9521-68D93B30C5E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By</a:t>
            </a:r>
            <a:r>
              <a:rPr lang="en-GB" baseline="0" dirty="0" smtClean="0"/>
              <a:t> 2016, total traffic will be 4x what it was in 2011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2A31-F821-449E-9521-68D93B30C5EC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Doesn’t include</a:t>
            </a:r>
            <a:r>
              <a:rPr lang="en-GB" baseline="0" dirty="0" smtClean="0"/>
              <a:t> clever routing</a:t>
            </a:r>
          </a:p>
          <a:p>
            <a:r>
              <a:rPr lang="en-GB" baseline="0" dirty="0" smtClean="0"/>
              <a:t>Nodes don’t move</a:t>
            </a:r>
          </a:p>
          <a:p>
            <a:r>
              <a:rPr lang="en-GB" baseline="0" dirty="0" smtClean="0"/>
              <a:t>Communications are assumed to be inherently reliable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B7C86-C040-4C16-96D9-6FC72E8E65CD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2A31-F821-449E-9521-68D93B30C5EC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2A31-F821-449E-9521-68D93B30C5EC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2A31-F821-449E-9521-68D93B30C5EC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Compilettes</a:t>
            </a:r>
            <a:r>
              <a:rPr lang="en-GB" baseline="0" dirty="0" smtClean="0"/>
              <a:t> not included here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2A31-F821-449E-9521-68D93B30C5EC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90000"/>
              <a:buFontTx/>
              <a:buNone/>
            </a:pPr>
            <a:r>
              <a:rPr lang="en-GB" dirty="0" smtClean="0">
                <a:latin typeface="Corbel" pitchFamily="34" charset="0"/>
              </a:rPr>
              <a:t>Idealised view of the hardware</a:t>
            </a:r>
          </a:p>
          <a:p>
            <a:pPr>
              <a:buSzPct val="90000"/>
              <a:buFontTx/>
              <a:buNone/>
            </a:pPr>
            <a:r>
              <a:rPr lang="en-GB" dirty="0" smtClean="0">
                <a:latin typeface="Corbel" pitchFamily="34" charset="0"/>
              </a:rPr>
              <a:t>Language agnostic</a:t>
            </a:r>
          </a:p>
          <a:p>
            <a:pPr>
              <a:buSzPct val="90000"/>
              <a:buFontTx/>
              <a:buNone/>
            </a:pPr>
            <a:r>
              <a:rPr lang="en-GB" dirty="0" smtClean="0">
                <a:latin typeface="Corbel" pitchFamily="34" charset="0"/>
              </a:rPr>
              <a:t>Unlike runtime systems, virtualisation mappings influenced by the programmer</a:t>
            </a:r>
          </a:p>
          <a:p>
            <a:pPr>
              <a:buSzPct val="90000"/>
              <a:buFontTx/>
              <a:buNone/>
            </a:pPr>
            <a:r>
              <a:rPr lang="en-GB" dirty="0" smtClean="0">
                <a:latin typeface="Corbel" pitchFamily="34" charset="0"/>
              </a:rPr>
              <a:t>Hardware features exported up to scope of the source code to allow their explicit use </a:t>
            </a:r>
          </a:p>
          <a:p>
            <a:pPr>
              <a:buSzPct val="90000"/>
              <a:buFontTx/>
              <a:buNone/>
            </a:pPr>
            <a:r>
              <a:rPr lang="en-GB" dirty="0" smtClean="0">
                <a:latin typeface="Corbel" pitchFamily="34" charset="0"/>
              </a:rPr>
              <a:t>Code is insulated from hardware changes, same code supports any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B7C86-C040-4C16-96D9-6FC72E8E65CD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2A31-F821-449E-9521-68D93B30C5EC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Picture 10" descr="University of York logo black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32240" y="6523956"/>
            <a:ext cx="2304256" cy="2894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University of York logo black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32240" y="6523956"/>
            <a:ext cx="2304256" cy="2894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none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9C6E33A-8EAE-47E1-BD09-3A9112273BEE}" type="datetimeFigureOut">
              <a:rPr lang="en-GB" smtClean="0"/>
              <a:pPr/>
              <a:t>20/05/2013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C790FBA-6181-4C8E-8931-049020B90C2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7406640" cy="1472184"/>
          </a:xfrm>
        </p:spPr>
        <p:txBody>
          <a:bodyPr>
            <a:normAutofit/>
          </a:bodyPr>
          <a:lstStyle/>
          <a:p>
            <a:r>
              <a:rPr lang="en-GB" dirty="0" smtClean="0"/>
              <a:t>Developing Heterogeneous Embedded Systems</a:t>
            </a:r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7406640" cy="1752600"/>
          </a:xfrm>
        </p:spPr>
        <p:txBody>
          <a:bodyPr/>
          <a:lstStyle/>
          <a:p>
            <a:r>
              <a:rPr lang="en-GB" sz="2800" dirty="0" smtClean="0"/>
              <a:t>Ian Gray</a:t>
            </a:r>
            <a:endParaRPr lang="en-GB" dirty="0" smtClean="0"/>
          </a:p>
          <a:p>
            <a:r>
              <a:rPr lang="en-GB" sz="1800" i="1" dirty="0" smtClean="0"/>
              <a:t>Real-Time Systems Group, Department of Computer Science, University of York, UK</a:t>
            </a:r>
            <a:endParaRPr lang="en-GB" sz="1800" i="1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03648" y="1052736"/>
            <a:ext cx="7406640" cy="147218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Embedded Systems are </a:t>
            </a:r>
            <a:r>
              <a:rPr kumimoji="0" lang="en-GB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reall</a:t>
            </a:r>
            <a:r>
              <a:rPr lang="en-GB" sz="43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y, really, really, difficult</a:t>
            </a:r>
            <a:endParaRPr kumimoji="0" lang="en-GB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Standard APIs for heterogeneous </a:t>
            </a:r>
            <a:r>
              <a:rPr lang="en-GB" dirty="0" err="1" smtClean="0"/>
              <a:t>multicore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 r="21214"/>
          <a:stretch>
            <a:fillRect/>
          </a:stretch>
        </p:blipFill>
        <p:spPr bwMode="auto">
          <a:xfrm>
            <a:off x="5000650" y="3924279"/>
            <a:ext cx="4143350" cy="293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412776"/>
            <a:ext cx="2267744" cy="37093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APIs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Programming Models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Future</a:t>
            </a:r>
          </a:p>
          <a:p>
            <a:pPr marL="18288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MCA APIs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5616" y="1340768"/>
            <a:ext cx="5976664" cy="51845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Proposed by the Multicore Association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Industry group founded in 2005 for establishing a set of APIs for </a:t>
            </a:r>
            <a:r>
              <a:rPr lang="en-GB" dirty="0" err="1" smtClean="0"/>
              <a:t>multicore</a:t>
            </a:r>
            <a:r>
              <a:rPr lang="en-GB" dirty="0" smtClean="0"/>
              <a:t> technologies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Widely seen as an important contributor to </a:t>
            </a:r>
            <a:r>
              <a:rPr lang="en-GB" dirty="0" err="1" smtClean="0"/>
              <a:t>multicore</a:t>
            </a:r>
            <a:r>
              <a:rPr lang="en-GB" dirty="0" smtClean="0"/>
              <a:t> programming practice</a:t>
            </a:r>
          </a:p>
          <a:p>
            <a:pPr lvl="1">
              <a:lnSpc>
                <a:spcPct val="120000"/>
              </a:lnSpc>
            </a:pPr>
            <a:endParaRPr lang="en-GB" dirty="0" smtClean="0"/>
          </a:p>
          <a:p>
            <a:pPr>
              <a:lnSpc>
                <a:spcPct val="120000"/>
              </a:lnSpc>
            </a:pPr>
            <a:r>
              <a:rPr lang="en-GB" dirty="0" smtClean="0"/>
              <a:t>The proposed APIs: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Communications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MCAPI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Resource management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MRAPI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Task management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MTAPI</a:t>
            </a:r>
          </a:p>
        </p:txBody>
      </p:sp>
      <p:pic>
        <p:nvPicPr>
          <p:cNvPr id="3073" name="Picture 1" descr="D:\Ian\Dropbox\Work\Writing\LCTEStalk\MClogo_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0648"/>
            <a:ext cx="2232248" cy="88826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412776"/>
            <a:ext cx="1219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844824"/>
            <a:ext cx="1219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D:\Ian\Dropbox\Work\Writing\LCTEStalk\inte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2420888"/>
            <a:ext cx="1219200" cy="485775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2996952"/>
            <a:ext cx="1219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587105"/>
            <a:ext cx="1219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4365104"/>
            <a:ext cx="1219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4941168"/>
            <a:ext cx="1219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73280" y="5301208"/>
            <a:ext cx="1219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524328" y="1357298"/>
            <a:ext cx="1476828" cy="4808006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084" name="Object 12"/>
          <p:cNvGraphicFramePr>
            <a:graphicFrameLocks noChangeAspect="1"/>
          </p:cNvGraphicFramePr>
          <p:nvPr/>
        </p:nvGraphicFramePr>
        <p:xfrm>
          <a:off x="5508104" y="3717032"/>
          <a:ext cx="3905250" cy="2324100"/>
        </p:xfrm>
        <a:graphic>
          <a:graphicData uri="http://schemas.openxmlformats.org/presentationml/2006/ole">
            <p:oleObj spid="_x0000_s18434" name="Visio" r:id="rId12" imgW="3366896" imgH="2002953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MCAPI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35608" y="1268760"/>
            <a:ext cx="7498080" cy="2808312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Intended de facto industry standard for inter-core, "on-chip" communications</a:t>
            </a:r>
          </a:p>
          <a:p>
            <a:r>
              <a:rPr lang="en-GB" dirty="0" smtClean="0"/>
              <a:t>Message-passing API, like MPI, CORBA etc.</a:t>
            </a:r>
          </a:p>
          <a:p>
            <a:pPr lvl="1"/>
            <a:r>
              <a:rPr lang="en-GB" dirty="0" smtClean="0"/>
              <a:t>But unlike these, it is very lightweight!</a:t>
            </a:r>
          </a:p>
          <a:p>
            <a:pPr lvl="1"/>
            <a:r>
              <a:rPr lang="en-GB" dirty="0" smtClean="0"/>
              <a:t>High throughput, tiny memory footprint, low latency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Spans multiple layers of heterogeneity</a:t>
            </a:r>
          </a:p>
          <a:p>
            <a:pPr lvl="1"/>
            <a:r>
              <a:rPr lang="en-GB" dirty="0" smtClean="0"/>
              <a:t>Core, ISA, OS, language...</a:t>
            </a:r>
          </a:p>
          <a:p>
            <a:pPr lvl="1"/>
            <a:r>
              <a:rPr lang="en-GB" dirty="0" smtClean="0"/>
              <a:t>But not for large distributed clusters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1835696" y="4310455"/>
          <a:ext cx="6480720" cy="2058824"/>
        </p:xfrm>
        <a:graphic>
          <a:graphicData uri="http://schemas.openxmlformats.org/presentationml/2006/ole">
            <p:oleObj spid="_x0000_s19458" name="Visio" r:id="rId4" imgW="4498100" imgH="1429368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APIs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There are many similar systems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MPI</a:t>
            </a:r>
          </a:p>
          <a:p>
            <a:pPr lvl="1">
              <a:lnSpc>
                <a:spcPct val="120000"/>
              </a:lnSpc>
            </a:pPr>
            <a:r>
              <a:rPr lang="en-GB" dirty="0" err="1" smtClean="0"/>
              <a:t>GASNet</a:t>
            </a:r>
            <a:endParaRPr lang="en-GB" dirty="0" smtClean="0"/>
          </a:p>
          <a:p>
            <a:pPr lvl="1">
              <a:lnSpc>
                <a:spcPct val="120000"/>
              </a:lnSpc>
            </a:pPr>
            <a:r>
              <a:rPr lang="en-GB" dirty="0" smtClean="0"/>
              <a:t>CORBA</a:t>
            </a:r>
          </a:p>
          <a:p>
            <a:pPr lvl="1">
              <a:lnSpc>
                <a:spcPct val="120000"/>
              </a:lnSpc>
            </a:pPr>
            <a:r>
              <a:rPr lang="en-GB" dirty="0" err="1" smtClean="0"/>
              <a:t>OpenMP</a:t>
            </a:r>
            <a:endParaRPr lang="en-GB" dirty="0" smtClean="0"/>
          </a:p>
          <a:p>
            <a:pPr lvl="1">
              <a:lnSpc>
                <a:spcPct val="120000"/>
              </a:lnSpc>
            </a:pPr>
            <a:endParaRPr lang="en-GB" dirty="0" smtClean="0"/>
          </a:p>
          <a:p>
            <a:pPr>
              <a:lnSpc>
                <a:spcPct val="120000"/>
              </a:lnSpc>
            </a:pPr>
            <a:r>
              <a:rPr lang="en-GB" dirty="0" smtClean="0"/>
              <a:t>These all must work within the semantics of existing languages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Can therefore be limited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Use of memory is very hard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We still don’t know if the system will work</a:t>
            </a:r>
          </a:p>
          <a:p>
            <a:pPr lvl="1">
              <a:lnSpc>
                <a:spcPct val="120000"/>
              </a:lnSpc>
            </a:pPr>
            <a:endParaRPr lang="en-GB" dirty="0" smtClean="0"/>
          </a:p>
          <a:p>
            <a:pPr>
              <a:lnSpc>
                <a:spcPct val="120000"/>
              </a:lnSpc>
            </a:pPr>
            <a:r>
              <a:rPr lang="en-GB" dirty="0" smtClean="0"/>
              <a:t>How can we provide extra information </a:t>
            </a:r>
            <a:r>
              <a:rPr lang="en-GB" i="1" dirty="0" smtClean="0"/>
              <a:t>outside</a:t>
            </a:r>
            <a:r>
              <a:rPr lang="en-GB" dirty="0" smtClean="0"/>
              <a:t> of the language?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r="9317" b="11766"/>
          <a:stretch>
            <a:fillRect/>
          </a:stretch>
        </p:blipFill>
        <p:spPr bwMode="auto">
          <a:xfrm>
            <a:off x="4593251" y="3833664"/>
            <a:ext cx="455074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412776"/>
            <a:ext cx="2267744" cy="37093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APIs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Programming Models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Future</a:t>
            </a:r>
          </a:p>
          <a:p>
            <a:pPr marL="18288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know... I know...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Model-driven development</a:t>
            </a:r>
          </a:p>
          <a:p>
            <a:pPr lvl="1"/>
            <a:r>
              <a:rPr lang="en-GB" dirty="0" smtClean="0"/>
              <a:t>A controlled way of adding extra information during the development of a system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Allows the integration of tools and techniques into existing </a:t>
            </a:r>
            <a:r>
              <a:rPr lang="en-GB" dirty="0" err="1" smtClean="0"/>
              <a:t>toolflows</a:t>
            </a:r>
            <a:endParaRPr lang="en-GB" dirty="0" smtClean="0"/>
          </a:p>
          <a:p>
            <a:pPr lvl="1"/>
            <a:r>
              <a:rPr lang="en-GB" dirty="0" smtClean="0"/>
              <a:t>Important for industry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123728" y="1915067"/>
          <a:ext cx="6768752" cy="4682284"/>
        </p:xfrm>
        <a:graphic>
          <a:graphicData uri="http://schemas.openxmlformats.org/presentationml/2006/ole">
            <p:oleObj spid="_x0000_s21506" name="Visio" r:id="rId4" imgW="5931804" imgH="4105648" progId="Visio.Drawing.11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MADES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Tools integrated through Epsilon model transformations</a:t>
            </a:r>
          </a:p>
          <a:p>
            <a:pPr lvl="1"/>
            <a:endParaRPr lang="en-GB" sz="2000" dirty="0" smtClean="0"/>
          </a:p>
        </p:txBody>
      </p:sp>
      <p:pic>
        <p:nvPicPr>
          <p:cNvPr id="5" name="Picture 4" descr="MADES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7693" y="44624"/>
            <a:ext cx="1208643" cy="1296144"/>
          </a:xfrm>
          <a:prstGeom prst="rect">
            <a:avLst/>
          </a:prstGeom>
        </p:spPr>
      </p:pic>
      <p:pic>
        <p:nvPicPr>
          <p:cNvPr id="6" name="Picture 5" descr="http://api.ning.com/files/Ud3szHSgnhC6T1GDdSBlKiJrbSlFXPeMlrY4740hMZj3otSlV2PLQg8xlbUsG1U72Z5hAwKpzBcZPsF0NV6xRyMAPmnBiGh9/220pxSeventh_Framework_Programme_logo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7476" y="332656"/>
            <a:ext cx="1239020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MADES – Verification</a:t>
            </a:r>
            <a:endParaRPr lang="en-GB" dirty="0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403648" y="3068960"/>
          <a:ext cx="4643961" cy="3528392"/>
        </p:xfrm>
        <a:graphic>
          <a:graphicData uri="http://schemas.openxmlformats.org/presentationml/2006/ole">
            <p:oleObj spid="_x0000_s23554" name="Visio" r:id="rId4" imgW="4058291" imgH="3082102" progId="Visio.Drawing.11">
              <p:embed/>
            </p:oleObj>
          </a:graphicData>
        </a:graphic>
      </p:graphicFrame>
      <p:pic>
        <p:nvPicPr>
          <p:cNvPr id="5" name="Picture 7" descr="Screen Shot 2012-03-20 at 7.25.18 P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4359" y="1268760"/>
            <a:ext cx="475414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creen Shot 2012-03-20 at 4.43.58 P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2899" y="3212976"/>
            <a:ext cx="2551101" cy="13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MADES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 MADES let us target heterogeneous distributed systems</a:t>
            </a:r>
          </a:p>
          <a:p>
            <a:endParaRPr lang="en-GB" dirty="0" smtClean="0"/>
          </a:p>
          <a:p>
            <a:r>
              <a:rPr lang="en-GB" dirty="0" smtClean="0"/>
              <a:t>But static ones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Variability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477153"/>
            <a:ext cx="4572000" cy="338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412776"/>
            <a:ext cx="2267744" cy="37093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APIs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Programming Models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Future</a:t>
            </a:r>
          </a:p>
          <a:p>
            <a:pPr marL="18288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York Computer Science</a:t>
            </a:r>
            <a:endParaRPr lang="en-GB" dirty="0"/>
          </a:p>
        </p:txBody>
      </p:sp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6840760" cy="51305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Variability?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So embedded systems are hard – well on top of this, we have variability!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Manufacturing variability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~22% DRAM write power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~15% DRAM idle power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At 50nm a generation of performance improvement is lost - Intel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Run-time variability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Temperature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Load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Degradation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Faults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Designs need to respond to this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ToucHMore</a:t>
            </a:r>
            <a:r>
              <a:rPr lang="en-GB" dirty="0" smtClean="0"/>
              <a:t> Project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608" y="1447800"/>
            <a:ext cx="5656672" cy="4800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 smtClean="0"/>
              <a:t>Using Model-Driven Engineering to enable variability-awareness: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Applications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OS/runtime</a:t>
            </a:r>
          </a:p>
          <a:p>
            <a:pPr lvl="1">
              <a:lnSpc>
                <a:spcPct val="110000"/>
              </a:lnSpc>
            </a:pPr>
            <a:r>
              <a:rPr lang="en-GB" dirty="0" smtClean="0"/>
              <a:t>Hardware mappings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Empower the developer to design to cope with variability</a:t>
            </a:r>
          </a:p>
          <a:p>
            <a:pPr>
              <a:lnSpc>
                <a:spcPct val="110000"/>
              </a:lnSpc>
            </a:pPr>
            <a:r>
              <a:rPr lang="en-GB" dirty="0" smtClean="0"/>
              <a:t>Supported by a user-customisable, variability-aware runtime</a:t>
            </a:r>
          </a:p>
          <a:p>
            <a:pPr>
              <a:lnSpc>
                <a:spcPct val="110000"/>
              </a:lnSpc>
            </a:pPr>
            <a:endParaRPr lang="en-GB" dirty="0" smtClean="0"/>
          </a:p>
          <a:p>
            <a:pPr>
              <a:lnSpc>
                <a:spcPct val="110000"/>
              </a:lnSpc>
            </a:pPr>
            <a:r>
              <a:rPr lang="en-GB" dirty="0" smtClean="0"/>
              <a:t>All in an industrially-applicable way</a:t>
            </a:r>
          </a:p>
        </p:txBody>
      </p:sp>
      <p:pic>
        <p:nvPicPr>
          <p:cNvPr id="7" name="Picture 4" descr="http://api.ning.com/files/Ud3szHSgnhC6T1GDdSBlKiJrbSlFXPeMlrY4740hMZj3otSlV2PLQg8xlbUsG1U72Z5hAwKpzBcZPsF0NV6xRyMAPmnBiGh9/220pxSeventh_Framework_Programme_logo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2492896"/>
            <a:ext cx="1512168" cy="123035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92" t="25689" r="82486" b="26603"/>
          <a:stretch>
            <a:fillRect/>
          </a:stretch>
        </p:blipFill>
        <p:spPr bwMode="auto">
          <a:xfrm>
            <a:off x="7092280" y="1268760"/>
            <a:ext cx="1789327" cy="10043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ToucHMore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4509120"/>
            <a:ext cx="7498080" cy="173928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Cluster-based, tiled </a:t>
            </a:r>
            <a:r>
              <a:rPr lang="en-GB" dirty="0" err="1" smtClean="0"/>
              <a:t>NoC</a:t>
            </a:r>
            <a:endParaRPr lang="en-GB" dirty="0" smtClean="0"/>
          </a:p>
          <a:p>
            <a:pPr>
              <a:lnSpc>
                <a:spcPct val="120000"/>
              </a:lnSpc>
            </a:pPr>
            <a:r>
              <a:rPr lang="en-GB" dirty="0" smtClean="0"/>
              <a:t>Clusters contain multiple heterogeneous CPUs and DSPs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Non-uniform memory</a:t>
            </a: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1071556" y="1340768"/>
          <a:ext cx="7964940" cy="3096344"/>
        </p:xfrm>
        <a:graphic>
          <a:graphicData uri="http://schemas.openxmlformats.org/presentationml/2006/ole">
            <p:oleObj spid="_x0000_s67586" name="Visio" r:id="rId3" imgW="3724466" imgH="1448514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ToucHMore basic overview</a:t>
            </a:r>
            <a:endParaRPr lang="en-GB" dirty="0"/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1979712" y="1556792"/>
          <a:ext cx="6350900" cy="4680520"/>
        </p:xfrm>
        <a:graphic>
          <a:graphicData uri="http://schemas.openxmlformats.org/presentationml/2006/ole">
            <p:oleObj spid="_x0000_s24578" name="Visio" r:id="rId3" imgW="4086635" imgH="3011109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Hardware modelling in </a:t>
            </a:r>
            <a:r>
              <a:rPr lang="en-GB" sz="2400" dirty="0" err="1" smtClean="0"/>
              <a:t>SysML</a:t>
            </a:r>
            <a:endParaRPr lang="en-GB" sz="2400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060848"/>
            <a:ext cx="5224110" cy="3456384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36912"/>
            <a:ext cx="3899942" cy="3166290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933056"/>
            <a:ext cx="3545592" cy="2672380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Modelling</a:t>
            </a:r>
            <a:endParaRPr lang="en-GB" dirty="0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 cstate="print"/>
          <a:srcRect l="2848" t="3390" r="13617" b="11864"/>
          <a:stretch>
            <a:fillRect/>
          </a:stretch>
        </p:blipFill>
        <p:spPr bwMode="auto">
          <a:xfrm>
            <a:off x="1115615" y="1268760"/>
            <a:ext cx="798424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43608" y="1196752"/>
            <a:ext cx="151216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Variability features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93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Variability parameters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Architectural details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Layout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Core frequency scalability and range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Core voltage scalability and range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Clock gating capability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Monitoring capabilities (power, delay)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Measurable parameters (designed, actual, current)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Frequencies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Leakage power (cores and memories)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Dynamic power (cores and memories)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Battery / power state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Critical path delay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Communications latency / bandwidth</a:t>
            </a:r>
          </a:p>
          <a:p>
            <a:pPr lvl="2">
              <a:lnSpc>
                <a:spcPct val="120000"/>
              </a:lnSpc>
            </a:pPr>
            <a:r>
              <a:rPr lang="en-GB" dirty="0" smtClean="0"/>
              <a:t>Memory latency / bandwidth</a:t>
            </a:r>
          </a:p>
          <a:p>
            <a:pPr lvl="1">
              <a:lnSpc>
                <a:spcPct val="120000"/>
              </a:lnSpc>
            </a:pPr>
            <a:endParaRPr lang="en-GB" dirty="0" smtClean="0"/>
          </a:p>
          <a:p>
            <a:pPr lvl="1">
              <a:lnSpc>
                <a:spcPct val="120000"/>
              </a:lnSpc>
            </a:pP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3496432" cy="4800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Allocation modelling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00808"/>
            <a:ext cx="4059266" cy="19548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933056"/>
            <a:ext cx="7912517" cy="249289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ToucHMore</a:t>
            </a:r>
            <a:r>
              <a:rPr lang="en-GB" dirty="0" smtClean="0"/>
              <a:t> API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We define a </a:t>
            </a:r>
            <a:r>
              <a:rPr lang="en-GB" sz="2400" dirty="0" err="1" smtClean="0"/>
              <a:t>ToucHMore</a:t>
            </a:r>
            <a:r>
              <a:rPr lang="en-GB" sz="2400" dirty="0" smtClean="0"/>
              <a:t> API</a:t>
            </a:r>
          </a:p>
          <a:p>
            <a:r>
              <a:rPr lang="en-GB" sz="2400" dirty="0" smtClean="0"/>
              <a:t>Provides a consistent set of services for embedded systems – language and OS neutral</a:t>
            </a:r>
          </a:p>
          <a:p>
            <a:r>
              <a:rPr lang="en-GB" sz="2400" dirty="0" smtClean="0"/>
              <a:t>Uses MCAPI and MRAPI</a:t>
            </a:r>
          </a:p>
          <a:p>
            <a:r>
              <a:rPr lang="en-GB" sz="2400" dirty="0" smtClean="0"/>
              <a:t>Tasking</a:t>
            </a:r>
          </a:p>
          <a:p>
            <a:r>
              <a:rPr lang="en-GB" sz="2400" dirty="0" smtClean="0"/>
              <a:t>Variability parameters</a:t>
            </a:r>
            <a:endParaRPr lang="en-GB" dirty="0" smtClean="0"/>
          </a:p>
          <a:p>
            <a:pPr lvl="1"/>
            <a:endParaRPr lang="en-GB" dirty="0"/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5076056" y="4005064"/>
          <a:ext cx="3672409" cy="2355996"/>
        </p:xfrm>
        <a:graphic>
          <a:graphicData uri="http://schemas.openxmlformats.org/presentationml/2006/ole">
            <p:oleObj spid="_x0000_s25602" name="Visio" r:id="rId3" imgW="2807231" imgH="1798333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Offloading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800" dirty="0" err="1" smtClean="0"/>
              <a:t>Offloadable</a:t>
            </a:r>
            <a:r>
              <a:rPr lang="en-GB" sz="2800" dirty="0" smtClean="0"/>
              <a:t> units provide controllable parallelism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@Offload for coarse-grained parallelism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@Parallel for fine-grained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Information for where to offload from the model</a:t>
            </a:r>
          </a:p>
          <a:p>
            <a:pPr lvl="1">
              <a:lnSpc>
                <a:spcPct val="120000"/>
              </a:lnSpc>
            </a:pPr>
            <a:r>
              <a:rPr lang="en-GB" sz="2400" dirty="0" err="1" smtClean="0"/>
              <a:t>Toolchain</a:t>
            </a:r>
            <a:r>
              <a:rPr lang="en-GB" sz="2400" dirty="0" smtClean="0"/>
              <a:t> generates code for using DMA, activating the target DSP etc.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@Offload(id = 24)</a:t>
            </a:r>
          </a:p>
          <a:p>
            <a:pPr>
              <a:buNone/>
            </a:pPr>
            <a:r>
              <a:rPr lang="en-GB" sz="2000" b="1" dirty="0" smtClean="0">
                <a:latin typeface="Consolas" pitchFamily="49" charset="0"/>
                <a:cs typeface="Consolas" pitchFamily="49" charset="0"/>
              </a:rPr>
              <a:t>public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2000" b="1" dirty="0" smtClean="0">
                <a:latin typeface="Consolas" pitchFamily="49" charset="0"/>
                <a:cs typeface="Consolas" pitchFamily="49" charset="0"/>
              </a:rPr>
              <a:t>static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2000" b="1" dirty="0" smtClean="0">
                <a:latin typeface="Consolas" pitchFamily="49" charset="0"/>
                <a:cs typeface="Consolas" pitchFamily="49" charset="0"/>
              </a:rPr>
              <a:t>void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2000" dirty="0" err="1" smtClean="0">
                <a:latin typeface="Consolas" pitchFamily="49" charset="0"/>
                <a:cs typeface="Consolas" pitchFamily="49" charset="0"/>
              </a:rPr>
              <a:t>sum_data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@In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2000" b="1" dirty="0" smtClean="0">
                <a:latin typeface="Consolas" pitchFamily="49" charset="0"/>
                <a:cs typeface="Consolas" pitchFamily="49" charset="0"/>
              </a:rPr>
              <a:t>short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[] data, </a:t>
            </a:r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@Out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2000" b="1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[] result) {</a:t>
            </a:r>
          </a:p>
          <a:p>
            <a:pPr>
              <a:buNone/>
            </a:pP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GB" sz="2000" b="1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sum = 0;</a:t>
            </a:r>
          </a:p>
          <a:p>
            <a:pPr>
              <a:buNone/>
            </a:pP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	</a:t>
            </a:r>
            <a:r>
              <a:rPr lang="en-GB" sz="2000" b="1" dirty="0" smtClean="0">
                <a:latin typeface="Consolas" pitchFamily="49" charset="0"/>
                <a:cs typeface="Consolas" pitchFamily="49" charset="0"/>
              </a:rPr>
              <a:t>for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(</a:t>
            </a:r>
            <a:r>
              <a:rPr lang="en-GB" sz="2000" b="1" dirty="0" err="1" smtClean="0">
                <a:latin typeface="Consolas" pitchFamily="49" charset="0"/>
                <a:cs typeface="Consolas" pitchFamily="49" charset="0"/>
              </a:rPr>
              <a:t>int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GB" sz="2000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= 0; </a:t>
            </a:r>
            <a:r>
              <a:rPr lang="en-GB" sz="2000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 &lt; </a:t>
            </a:r>
            <a:r>
              <a:rPr lang="en-GB" sz="2000" dirty="0" err="1" smtClean="0">
                <a:latin typeface="Consolas" pitchFamily="49" charset="0"/>
                <a:cs typeface="Consolas" pitchFamily="49" charset="0"/>
              </a:rPr>
              <a:t>data.length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; </a:t>
            </a:r>
            <a:r>
              <a:rPr lang="en-GB" sz="2000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++) {</a:t>
            </a:r>
          </a:p>
          <a:p>
            <a:pPr>
              <a:buNone/>
            </a:pP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		sum += data[</a:t>
            </a:r>
            <a:r>
              <a:rPr lang="en-GB" sz="2000" dirty="0" err="1" smtClean="0">
                <a:latin typeface="Consolas" pitchFamily="49" charset="0"/>
                <a:cs typeface="Consolas" pitchFamily="49" charset="0"/>
              </a:rPr>
              <a:t>i</a:t>
            </a: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];</a:t>
            </a:r>
          </a:p>
          <a:p>
            <a:pPr>
              <a:buNone/>
            </a:pP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	}</a:t>
            </a:r>
          </a:p>
          <a:p>
            <a:pPr>
              <a:buNone/>
            </a:pP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	result[0] = sum;</a:t>
            </a:r>
          </a:p>
          <a:p>
            <a:pPr>
              <a:buNone/>
            </a:pPr>
            <a:r>
              <a:rPr lang="en-GB" sz="2000" dirty="0" smtClean="0">
                <a:latin typeface="Consolas" pitchFamily="49" charset="0"/>
                <a:cs typeface="Consolas" pitchFamily="49" charset="0"/>
              </a:rPr>
              <a:t>}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York Computer Science</a:t>
            </a:r>
            <a:endParaRPr lang="en-GB" dirty="0"/>
          </a:p>
        </p:txBody>
      </p:sp>
      <p:pic>
        <p:nvPicPr>
          <p:cNvPr id="98306" name="Picture 2" descr="https://pbs.twimg.com/media/A5fuIl7CYAEjLoj.jpg:lar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770" b="18231"/>
          <a:stretch>
            <a:fillRect/>
          </a:stretch>
        </p:blipFill>
        <p:spPr bwMode="auto">
          <a:xfrm>
            <a:off x="2267744" y="1268760"/>
            <a:ext cx="5904656" cy="51960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Complete tool flow</a:t>
            </a:r>
            <a:endParaRPr lang="en-GB" dirty="0"/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1547664" y="1556792"/>
          <a:ext cx="7013872" cy="4977852"/>
        </p:xfrm>
        <a:graphic>
          <a:graphicData uri="http://schemas.openxmlformats.org/presentationml/2006/ole">
            <p:oleObj spid="_x0000_s26626" name="Visio" r:id="rId4" imgW="5408838" imgH="3839128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Programming Models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D:\Ian\Dropbox\Work\Writing\Phd-Related\2nd year group talk\anvil.png"/>
          <p:cNvPicPr>
            <a:picLocks noChangeAspect="1" noChangeArrowheads="1"/>
          </p:cNvPicPr>
          <p:nvPr/>
        </p:nvPicPr>
        <p:blipFill>
          <a:blip r:embed="rId2" cstate="print"/>
          <a:srcRect r="14483" b="19585"/>
          <a:stretch>
            <a:fillRect/>
          </a:stretch>
        </p:blipFill>
        <p:spPr bwMode="auto">
          <a:xfrm>
            <a:off x="6228184" y="4751707"/>
            <a:ext cx="2915816" cy="2106292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412776"/>
            <a:ext cx="2267744" cy="37093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APIs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Programming Models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Future</a:t>
            </a:r>
          </a:p>
          <a:p>
            <a:pPr marL="18288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Programming Models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608" y="1447800"/>
            <a:ext cx="7240848" cy="68505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Many existing approaches require a multi-program model</a:t>
            </a:r>
          </a:p>
          <a:p>
            <a:r>
              <a:rPr lang="en-GB" dirty="0" smtClean="0"/>
              <a:t>A single-program model may be better</a:t>
            </a:r>
            <a:endParaRPr lang="en-GB" dirty="0"/>
          </a:p>
        </p:txBody>
      </p:sp>
      <p:pic>
        <p:nvPicPr>
          <p:cNvPr id="7" name="Picture 6" descr="singlemultimod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5894" y="2204864"/>
            <a:ext cx="4682410" cy="43204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Fixing the Programming Gap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9632" y="1412776"/>
            <a:ext cx="7427168" cy="5184576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Hacks</a:t>
            </a:r>
          </a:p>
          <a:p>
            <a:pPr marL="731520" lvl="1" indent="-457200"/>
            <a:r>
              <a:rPr lang="en-GB" i="1" dirty="0" smtClean="0"/>
              <a:t>Work around the problem</a:t>
            </a:r>
          </a:p>
          <a:p>
            <a:pPr marL="731520" lvl="1" indent="-457200"/>
            <a:r>
              <a:rPr lang="en-GB" dirty="0" smtClean="0"/>
              <a:t>Custom tools, affinities, assembly, link scripts</a:t>
            </a:r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GB" dirty="0" smtClean="0"/>
              <a:t>Make a new language (or subset)</a:t>
            </a:r>
          </a:p>
          <a:p>
            <a:pPr marL="731520" lvl="1" indent="-457200"/>
            <a:r>
              <a:rPr lang="en-GB" i="1" dirty="0" smtClean="0"/>
              <a:t>Change the programming model</a:t>
            </a:r>
          </a:p>
          <a:p>
            <a:pPr marL="731520" lvl="1" indent="-457200"/>
            <a:r>
              <a:rPr lang="en-GB" dirty="0" err="1" smtClean="0"/>
              <a:t>OpenMP</a:t>
            </a:r>
            <a:r>
              <a:rPr lang="en-GB" dirty="0" smtClean="0"/>
              <a:t>, Sequoia, </a:t>
            </a:r>
            <a:r>
              <a:rPr lang="en-GB" dirty="0" err="1" smtClean="0"/>
              <a:t>StreamC</a:t>
            </a:r>
            <a:r>
              <a:rPr lang="en-GB" dirty="0" smtClean="0"/>
              <a:t>, UPC...</a:t>
            </a:r>
          </a:p>
          <a:p>
            <a:pPr marL="731520" lvl="1" indent="-457200"/>
            <a:r>
              <a:rPr lang="en-GB" dirty="0" smtClean="0"/>
              <a:t>Code reuse, developer reuse, tools</a:t>
            </a:r>
          </a:p>
          <a:p>
            <a:pPr marL="731520" lvl="1" indent="-457200"/>
            <a:endParaRPr lang="en-GB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GB" dirty="0" smtClean="0"/>
              <a:t>Introduce frameworks / middleware / virtualisation</a:t>
            </a:r>
          </a:p>
          <a:p>
            <a:pPr lvl="1"/>
            <a:r>
              <a:rPr lang="en-GB" i="1" dirty="0" smtClean="0"/>
              <a:t>Translate the programming model</a:t>
            </a:r>
          </a:p>
          <a:p>
            <a:pPr lvl="1"/>
            <a:r>
              <a:rPr lang="en-GB" dirty="0" smtClean="0"/>
              <a:t>Distributed OSs, CORBA</a:t>
            </a:r>
          </a:p>
          <a:p>
            <a:pPr lvl="1"/>
            <a:r>
              <a:rPr lang="en-GB" dirty="0" smtClean="0"/>
              <a:t>Footprint, hardware support, unpredictability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Compile-Time Virtualisation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SzPct val="90000"/>
              <a:buFontTx/>
              <a:buChar char="•"/>
            </a:pPr>
            <a:r>
              <a:rPr lang="en-GB" dirty="0" smtClean="0"/>
              <a:t>Introduces a compile-only </a:t>
            </a:r>
            <a:r>
              <a:rPr lang="en-GB" i="1" dirty="0" smtClean="0"/>
              <a:t>Virtual Platform</a:t>
            </a:r>
            <a:endParaRPr lang="en-GB" dirty="0" smtClean="0">
              <a:latin typeface="Corbel" pitchFamily="34" charset="0"/>
            </a:endParaRPr>
          </a:p>
          <a:p>
            <a:endParaRPr lang="en-GB" dirty="0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555776" y="2278013"/>
          <a:ext cx="4929223" cy="4247331"/>
        </p:xfrm>
        <a:graphic>
          <a:graphicData uri="http://schemas.openxmlformats.org/presentationml/2006/ole">
            <p:oleObj spid="_x0000_s30722" name="Visio" r:id="rId4" imgW="3646901" imgH="2962791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Model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1259632" y="1412776"/>
            <a:ext cx="7272808" cy="21602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Limit run-time flexibility to allow a low-overhead solution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Developer defines a set of static instances (threads)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Static instances stay on the same CPU for the life of the system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Dynamic instances must only communicate with static instances, or dynamics on the same CPU</a:t>
            </a:r>
            <a:endParaRPr lang="en-GB" dirty="0" smtClean="0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1390153" y="3068960"/>
          <a:ext cx="7070279" cy="4060908"/>
        </p:xfrm>
        <a:graphic>
          <a:graphicData uri="http://schemas.openxmlformats.org/presentationml/2006/ole">
            <p:oleObj spid="_x0000_s31748" name="Visio" r:id="rId3" imgW="3864743" imgH="2219934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Overheads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82907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Each node has a minimal </a:t>
            </a:r>
            <a:r>
              <a:rPr lang="en-GB" dirty="0" smtClean="0"/>
              <a:t>microkernel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Suitable </a:t>
            </a:r>
            <a:r>
              <a:rPr lang="en-GB" dirty="0" smtClean="0"/>
              <a:t>for real-time WCET analysis</a:t>
            </a:r>
          </a:p>
          <a:p>
            <a:pPr>
              <a:lnSpc>
                <a:spcPct val="120000"/>
              </a:lnSpc>
            </a:pPr>
            <a:endParaRPr lang="en-GB" dirty="0" smtClean="0"/>
          </a:p>
          <a:p>
            <a:pPr lvl="1">
              <a:lnSpc>
                <a:spcPct val="120000"/>
              </a:lnSpc>
            </a:pPr>
            <a:endParaRPr lang="en-GB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115616" y="2276872"/>
          <a:ext cx="777686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with modelling</a:t>
            </a:r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29051" t="22147" r="13392" b="26634"/>
          <a:stretch>
            <a:fillRect/>
          </a:stretch>
        </p:blipFill>
        <p:spPr bwMode="auto">
          <a:xfrm>
            <a:off x="1331640" y="1412776"/>
            <a:ext cx="4896544" cy="2354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4071" t="13937" r="26429" b="23937"/>
          <a:stretch>
            <a:fillRect/>
          </a:stretch>
        </p:blipFill>
        <p:spPr bwMode="auto">
          <a:xfrm>
            <a:off x="4788024" y="2636912"/>
            <a:ext cx="4075016" cy="3074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4" cstate="print"/>
          <a:srcRect l="27187" t="16541" r="35369" b="46867"/>
          <a:stretch>
            <a:fillRect/>
          </a:stretch>
        </p:blipFill>
        <p:spPr bwMode="auto">
          <a:xfrm>
            <a:off x="1403648" y="4077072"/>
            <a:ext cx="4399888" cy="25798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with 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11710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Models exported as XMI using Epsilon</a:t>
            </a:r>
          </a:p>
        </p:txBody>
      </p:sp>
      <p:pic>
        <p:nvPicPr>
          <p:cNvPr id="4" name="Picture 3" descr="dfsdf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3888" y="5373216"/>
            <a:ext cx="5379527" cy="7920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068960"/>
            <a:ext cx="3454033" cy="15121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23408" b="32028"/>
          <a:stretch>
            <a:fillRect/>
          </a:stretch>
        </p:blipFill>
        <p:spPr bwMode="auto">
          <a:xfrm>
            <a:off x="1115616" y="2420888"/>
            <a:ext cx="4181110" cy="2592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CTV</a:t>
            </a:r>
            <a:r>
              <a:rPr lang="en-GB" dirty="0" smtClean="0"/>
              <a:t> </a:t>
            </a:r>
            <a:r>
              <a:rPr lang="en-GB" dirty="0" smtClean="0"/>
              <a:t>in action</a:t>
            </a:r>
            <a:endParaRPr lang="en-GB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4427" t="2953" r="9790" b="7470"/>
          <a:stretch>
            <a:fillRect/>
          </a:stretch>
        </p:blipFill>
        <p:spPr bwMode="auto">
          <a:xfrm>
            <a:off x="2267744" y="1484784"/>
            <a:ext cx="4415436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969" r="34695" b="8454"/>
          <a:stretch>
            <a:fillRect/>
          </a:stretch>
        </p:blipFill>
        <p:spPr bwMode="auto">
          <a:xfrm>
            <a:off x="1187624" y="4941168"/>
            <a:ext cx="2118189" cy="1633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32099" t="20672" r="23626" b="51766"/>
          <a:stretch>
            <a:fillRect/>
          </a:stretch>
        </p:blipFill>
        <p:spPr bwMode="auto">
          <a:xfrm>
            <a:off x="5399584" y="5142790"/>
            <a:ext cx="3744416" cy="1310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75656" y="450912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Computer 1</a:t>
            </a:r>
            <a:endParaRPr lang="en-GB" sz="1400" dirty="0"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3720" y="4791809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Computer 2</a:t>
            </a:r>
            <a:endParaRPr lang="en-GB" sz="1400" dirty="0">
              <a:latin typeface="Trebuchet MS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419872" y="5733256"/>
            <a:ext cx="1872208" cy="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563888" y="544522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Trebuchet MS" pitchFamily="34" charset="0"/>
              </a:rPr>
              <a:t>Wireless Network</a:t>
            </a:r>
            <a:endParaRPr lang="en-GB" sz="1400" dirty="0">
              <a:latin typeface="Trebuchet MS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44008" y="4221088"/>
            <a:ext cx="0" cy="64807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architectures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0848"/>
            <a:ext cx="3397374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424321" y="5517232"/>
            <a:ext cx="14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Cisco VNI June 2012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1619508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Global internet traffic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532440" y="2420888"/>
            <a:ext cx="53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IP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00392" y="4365104"/>
            <a:ext cx="679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Mobile</a:t>
            </a:r>
            <a:endParaRPr lang="en-GB" sz="1400" dirty="0"/>
          </a:p>
        </p:txBody>
      </p:sp>
      <p:graphicFrame>
        <p:nvGraphicFramePr>
          <p:cNvPr id="15" name="Chart 14"/>
          <p:cNvGraphicFramePr/>
          <p:nvPr/>
        </p:nvGraphicFramePr>
        <p:xfrm>
          <a:off x="1115616" y="2060848"/>
          <a:ext cx="41764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429673" y="1619508"/>
            <a:ext cx="364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Clock speed of processor cores (Hz)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411760" y="5528265"/>
            <a:ext cx="2986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Data from Intel, assembled by Colin Gillespie</a:t>
            </a:r>
            <a:endParaRPr lang="en-GB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82480"/>
            <a:ext cx="6732240" cy="347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412776"/>
            <a:ext cx="2267744" cy="37093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APIs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Programming Models</a:t>
            </a: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>
                <a:tab pos="72000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Future</a:t>
            </a:r>
          </a:p>
          <a:p>
            <a:pPr marL="18288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168840" cy="471750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By 2016, total traffic will be 4x what it was in 2011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30bn items of content shared on </a:t>
            </a:r>
            <a:r>
              <a:rPr lang="en-GB" dirty="0" err="1" smtClean="0"/>
              <a:t>Facebook</a:t>
            </a:r>
            <a:r>
              <a:rPr lang="en-GB" dirty="0" smtClean="0"/>
              <a:t> per month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92% of the world's data was produced in the last 2 years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 four-engine jumbo jet can create 640 TB per Atlantic crossing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There are &gt;25,000 flights a day</a:t>
            </a:r>
            <a:endParaRPr lang="en-GB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Bold" charset="0"/>
                <a:cs typeface="Arial Bold" charset="0"/>
                <a:sym typeface="Arial Bold" charset="0"/>
              </a:rPr>
              <a:t>Big Data </a:t>
            </a:r>
            <a:r>
              <a:rPr lang="en-US" dirty="0" smtClean="0"/>
              <a:t>is a collection of data sets so large and complex that it becomes difficult to process using on-hand database management tools or traditional data processing applications - Wikipedia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JUNIPER project</a:t>
            </a:r>
            <a:endParaRPr lang="en-US" dirty="0"/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Objective: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Helvetica" charset="0"/>
              </a:rPr>
              <a:t>Create a Real-Time Scalable Java Platform to build high-performance Big Data applications, enabling real-time constraints to be met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ym typeface="Helvetica" charset="0"/>
              </a:rPr>
              <a:t>Outcomes: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MDE for real-time big data applications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Standard annotations within for Java to support big data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Introduce locality concepts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Enable mapping to parallel and data-streaming architectures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Extensions within the Java VM 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to support highly parallel architectures</a:t>
            </a:r>
          </a:p>
          <a:p>
            <a:pPr lvl="2">
              <a:lnSpc>
                <a:spcPct val="120000"/>
              </a:lnSpc>
            </a:pPr>
            <a:r>
              <a:rPr lang="en-US" dirty="0" smtClean="0"/>
              <a:t>Java API to allow discovery of underlying platform architecture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Scheduling within the RTOS that support real-time guarantees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Acceleration of Java via hot-spotting and hardware (FPGA) implementation of key components</a:t>
            </a:r>
            <a:endParaRPr lang="en-US" dirty="0"/>
          </a:p>
        </p:txBody>
      </p:sp>
      <p:sp>
        <p:nvSpPr>
          <p:cNvPr id="47111" name="Rectangle 7"/>
          <p:cNvSpPr>
            <a:spLocks/>
          </p:cNvSpPr>
          <p:nvPr/>
        </p:nvSpPr>
        <p:spPr bwMode="auto">
          <a:xfrm>
            <a:off x="2589213" y="71438"/>
            <a:ext cx="6396037" cy="3048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1275" bIns="0"/>
          <a:lstStyle/>
          <a:p>
            <a:pPr marL="41275" algn="r"/>
            <a:r>
              <a:rPr lang="en-US">
                <a:solidFill>
                  <a:srgbClr val="FFFFFF"/>
                </a:solidFill>
                <a:cs typeface="Arial" charset="0"/>
              </a:rPr>
              <a:t>       </a:t>
            </a:r>
          </a:p>
        </p:txBody>
      </p:sp>
      <p:sp>
        <p:nvSpPr>
          <p:cNvPr id="47112" name="Rectangle 8"/>
          <p:cNvSpPr>
            <a:spLocks/>
          </p:cNvSpPr>
          <p:nvPr/>
        </p:nvSpPr>
        <p:spPr bwMode="auto">
          <a:xfrm>
            <a:off x="342900" y="6477000"/>
            <a:ext cx="3898900" cy="3556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57799" bIns="0" anchor="b"/>
          <a:lstStyle/>
          <a:p>
            <a:pPr marL="57150"/>
            <a:r>
              <a:rPr lang="en-US" sz="1800">
                <a:solidFill>
                  <a:srgbClr val="FFFFFF"/>
                </a:solidFill>
                <a:cs typeface="Arial" charset="0"/>
              </a:rPr>
              <a:t>March 1st 2013</a:t>
            </a:r>
          </a:p>
        </p:txBody>
      </p:sp>
      <p:pic>
        <p:nvPicPr>
          <p:cNvPr id="90113" name="Picture 1" descr="D:\Download\logos\JUNIPER_logo_vert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6632"/>
            <a:ext cx="2287939" cy="1080120"/>
          </a:xfrm>
          <a:prstGeom prst="rect">
            <a:avLst/>
          </a:prstGeom>
          <a:noFill/>
        </p:spPr>
      </p:pic>
      <p:pic>
        <p:nvPicPr>
          <p:cNvPr id="7" name="Picture 4" descr="http://api.ning.com/files/Ud3szHSgnhC6T1GDdSBlKiJrbSlFXPeMlrY4740hMZj3otSlV2PLQg8xlbUsG1U72Z5hAwKpzBcZPsF0NV6xRyMAPmnBiGh9/220pxSeventh_Framework_Programme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2492896"/>
            <a:ext cx="1512168" cy="123035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JUNIPER project</a:t>
            </a:r>
            <a:endParaRPr lang="en-GB" dirty="0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1115616" y="1628800"/>
          <a:ext cx="7865605" cy="3024336"/>
        </p:xfrm>
        <a:graphic>
          <a:graphicData uri="http://schemas.openxmlformats.org/presentationml/2006/ole">
            <p:oleObj spid="_x0000_s56322" name="Visio" r:id="rId3" imgW="4281106" imgH="1645463" progId="Visio.Drawing.11">
              <p:embed/>
            </p:oleObj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1115616" y="1628800"/>
          <a:ext cx="7920880" cy="3327532"/>
        </p:xfrm>
        <a:graphic>
          <a:graphicData uri="http://schemas.openxmlformats.org/presentationml/2006/ole">
            <p:oleObj spid="_x0000_s56323" name="Visio" r:id="rId4" imgW="4281106" imgH="1799289" progId="Visio.Drawing.11">
              <p:embed/>
            </p:oleObj>
          </a:graphicData>
        </a:graphic>
      </p:graphicFrame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1115615" y="1628800"/>
          <a:ext cx="7920881" cy="4267577"/>
        </p:xfrm>
        <a:graphic>
          <a:graphicData uri="http://schemas.openxmlformats.org/presentationml/2006/ole">
            <p:oleObj spid="_x0000_s56324" name="Visio" r:id="rId5" imgW="4278820" imgH="2304781" progId="Visio.Drawing.11">
              <p:embed/>
            </p:oleObj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1115616" y="1628800"/>
          <a:ext cx="7920880" cy="4267575"/>
        </p:xfrm>
        <a:graphic>
          <a:graphicData uri="http://schemas.openxmlformats.org/presentationml/2006/ole">
            <p:oleObj spid="_x0000_s56325" name="Visio" r:id="rId6" imgW="4278820" imgH="2304781" progId="Visio.Drawing.11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510111"/>
            <a:ext cx="5004048" cy="33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r="9317" b="11766"/>
          <a:stretch>
            <a:fillRect/>
          </a:stretch>
        </p:blipFill>
        <p:spPr bwMode="auto">
          <a:xfrm>
            <a:off x="7164288" y="2905862"/>
            <a:ext cx="2195736" cy="145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35608" y="1447800"/>
            <a:ext cx="5656672" cy="4800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Programming for embedded architectures is challenging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The Programming Gap means the programmer needs to be able to express more concepts than software alone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MDE can help with this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Controlled virtualisation aids the programmer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Variability is a big concern as systems become more heterogeneous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Big data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Requires entirely new approaches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797152"/>
            <a:ext cx="251285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 b="12202"/>
          <a:stretch>
            <a:fillRect/>
          </a:stretch>
        </p:blipFill>
        <p:spPr bwMode="auto">
          <a:xfrm>
            <a:off x="7238906" y="980728"/>
            <a:ext cx="2157630" cy="157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RTS Group</a:t>
            </a:r>
          </a:p>
          <a:p>
            <a:pPr lvl="1"/>
            <a:r>
              <a:rPr lang="en-GB" dirty="0" smtClean="0"/>
              <a:t>www.cs.york.ac.uk/rts</a:t>
            </a:r>
          </a:p>
          <a:p>
            <a:r>
              <a:rPr lang="en-GB" dirty="0" smtClean="0"/>
              <a:t>AnvilJ</a:t>
            </a:r>
          </a:p>
          <a:p>
            <a:pPr lvl="1"/>
            <a:r>
              <a:rPr lang="en-GB" dirty="0" smtClean="0"/>
              <a:t>rtslab.wikispaces.com/AnvilJ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MADES - www.mades-project.org</a:t>
            </a:r>
          </a:p>
          <a:p>
            <a:r>
              <a:rPr lang="en-GB" dirty="0" smtClean="0"/>
              <a:t>ToucHMore - www.touchmore-project.eu</a:t>
            </a:r>
          </a:p>
          <a:p>
            <a:r>
              <a:rPr lang="en-GB" dirty="0" smtClean="0"/>
              <a:t>JUNIPER - www.juniper-project.org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293096"/>
            <a:ext cx="3280420" cy="202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Embedded architectures</a:t>
            </a:r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229200"/>
            <a:ext cx="2252118" cy="66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132856"/>
            <a:ext cx="2790305" cy="97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772816"/>
            <a:ext cx="1636440" cy="16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r="449"/>
          <a:stretch>
            <a:fillRect/>
          </a:stretch>
        </p:blipFill>
        <p:spPr bwMode="auto">
          <a:xfrm>
            <a:off x="1052707" y="1628800"/>
            <a:ext cx="8091293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7046" y="1268760"/>
            <a:ext cx="6509370" cy="537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architectures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941168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5373216"/>
            <a:ext cx="2579762" cy="48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573016"/>
            <a:ext cx="141773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476150"/>
            <a:ext cx="1152128" cy="55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6457" t="13655" r="12837" b="14653"/>
          <a:stretch>
            <a:fillRect/>
          </a:stretch>
        </p:blipFill>
        <p:spPr bwMode="auto">
          <a:xfrm>
            <a:off x="2267744" y="1556792"/>
            <a:ext cx="1800200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t="29991" b="38253"/>
          <a:stretch>
            <a:fillRect/>
          </a:stretch>
        </p:blipFill>
        <p:spPr bwMode="auto">
          <a:xfrm>
            <a:off x="5868144" y="1612054"/>
            <a:ext cx="2137420" cy="45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 l="8421" t="34880" r="10311" b="44960"/>
          <a:stretch>
            <a:fillRect/>
          </a:stretch>
        </p:blipFill>
        <p:spPr bwMode="auto">
          <a:xfrm>
            <a:off x="5868144" y="2060848"/>
            <a:ext cx="2232248" cy="41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3356992"/>
            <a:ext cx="2054002" cy="1369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1043608" y="1268760"/>
          <a:ext cx="7953375" cy="5362575"/>
        </p:xfrm>
        <a:graphic>
          <a:graphicData uri="http://schemas.openxmlformats.org/presentationml/2006/ole">
            <p:oleObj spid="_x0000_s2054" name="Visio" r:id="rId11" imgW="6171429" imgH="4159979" progId="Visio.Drawing.11">
              <p:embed/>
            </p:oleObj>
          </a:graphicData>
        </a:graphic>
      </p:graphicFrame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7624" y="1484784"/>
            <a:ext cx="7888188" cy="489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architectures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Our view...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Complex and application-specific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Heterogeneous </a:t>
            </a:r>
            <a:r>
              <a:rPr lang="en-GB" dirty="0" err="1" smtClean="0"/>
              <a:t>multicore</a:t>
            </a:r>
            <a:r>
              <a:rPr lang="en-GB" dirty="0" smtClean="0"/>
              <a:t> CPUs, DSPs, GPUs...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Non-uniform memory, non-contiguous, scratchpads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Non-standard hardware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Complex interconnect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Tight domain restrictions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Real-Time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Safety-Critical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Power and resource constraints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Reliability, lifespan</a:t>
            </a:r>
          </a:p>
          <a:p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Programming Gap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568" y="1447800"/>
            <a:ext cx="4576552" cy="1693168"/>
          </a:xfrm>
        </p:spPr>
        <p:txBody>
          <a:bodyPr>
            <a:normAutofit/>
          </a:bodyPr>
          <a:lstStyle/>
          <a:p>
            <a:r>
              <a:rPr lang="en-GB" sz="2200" dirty="0" smtClean="0"/>
              <a:t>Modern embedded architectures are complex</a:t>
            </a:r>
          </a:p>
          <a:p>
            <a:endParaRPr lang="en-GB" sz="2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75568" y="3789040"/>
            <a:ext cx="4576552" cy="295232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65760" lvl="0" indent="-283464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But most programming languages are still based in the 1980s</a:t>
            </a:r>
          </a:p>
          <a:p>
            <a:pPr marL="822960" lvl="1" indent="-283464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Single core / SMP</a:t>
            </a:r>
          </a:p>
          <a:p>
            <a:pPr marL="822960" lvl="1" indent="-283464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Single uniform address space</a:t>
            </a:r>
          </a:p>
          <a:p>
            <a:pPr marL="822960" lvl="1" indent="-283464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Universal communications, caching and coherence</a:t>
            </a:r>
          </a:p>
          <a:p>
            <a:pPr marL="822960" lvl="1" indent="-283464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GB" sz="3200" dirty="0" smtClean="0"/>
              <a:t>Universally-available services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2202"/>
          <a:stretch>
            <a:fillRect/>
          </a:stretch>
        </p:blipFill>
        <p:spPr bwMode="auto">
          <a:xfrm>
            <a:off x="5652120" y="1295258"/>
            <a:ext cx="3309758" cy="2421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20392"/>
          <a:stretch>
            <a:fillRect/>
          </a:stretch>
        </p:blipFill>
        <p:spPr bwMode="auto">
          <a:xfrm>
            <a:off x="5652120" y="4005064"/>
            <a:ext cx="3336397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 smtClean="0"/>
              <a:t>Standard APIs</a:t>
            </a:r>
          </a:p>
          <a:p>
            <a:r>
              <a:rPr lang="en-GB" sz="4000" dirty="0" smtClean="0"/>
              <a:t>Modelling</a:t>
            </a:r>
          </a:p>
          <a:p>
            <a:r>
              <a:rPr lang="en-GB" sz="4000" dirty="0" smtClean="0"/>
              <a:t>Variability</a:t>
            </a:r>
          </a:p>
          <a:p>
            <a:r>
              <a:rPr lang="en-GB" sz="4000" dirty="0" smtClean="0"/>
              <a:t>Programming Models</a:t>
            </a:r>
          </a:p>
          <a:p>
            <a:r>
              <a:rPr lang="en-GB" sz="4000" dirty="0" smtClean="0"/>
              <a:t>The Future and Big Data</a:t>
            </a:r>
          </a:p>
          <a:p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3127</TotalTime>
  <Words>1202</Words>
  <Application>Microsoft Office PowerPoint</Application>
  <PresentationFormat>On-screen Show (4:3)</PresentationFormat>
  <Paragraphs>302</Paragraphs>
  <Slides>47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Solstice</vt:lpstr>
      <vt:lpstr>Visio</vt:lpstr>
      <vt:lpstr>Microsoft Office Visio Drawing</vt:lpstr>
      <vt:lpstr>Developing Heterogeneous Embedded Systems</vt:lpstr>
      <vt:lpstr>York Computer Science</vt:lpstr>
      <vt:lpstr>York Computer Science</vt:lpstr>
      <vt:lpstr>Embedded architectures</vt:lpstr>
      <vt:lpstr>Embedded architectures</vt:lpstr>
      <vt:lpstr>Embedded architectures</vt:lpstr>
      <vt:lpstr>Embedded architectures</vt:lpstr>
      <vt:lpstr>The Programming Gap</vt:lpstr>
      <vt:lpstr>Outline</vt:lpstr>
      <vt:lpstr>Standard APIs for heterogeneous multicore</vt:lpstr>
      <vt:lpstr>The MCA APIs</vt:lpstr>
      <vt:lpstr>Example: MCAPI</vt:lpstr>
      <vt:lpstr>Other APIs</vt:lpstr>
      <vt:lpstr>Modelling</vt:lpstr>
      <vt:lpstr>I know... I know...</vt:lpstr>
      <vt:lpstr>The MADES project</vt:lpstr>
      <vt:lpstr>MADES – Verification</vt:lpstr>
      <vt:lpstr>The MADES project</vt:lpstr>
      <vt:lpstr>Variability</vt:lpstr>
      <vt:lpstr>Variability?</vt:lpstr>
      <vt:lpstr>The ToucHMore Project</vt:lpstr>
      <vt:lpstr>The ToucHMore Project</vt:lpstr>
      <vt:lpstr>ToucHMore basic overview</vt:lpstr>
      <vt:lpstr>Modelling</vt:lpstr>
      <vt:lpstr>Modelling</vt:lpstr>
      <vt:lpstr>Variability features</vt:lpstr>
      <vt:lpstr>Modelling</vt:lpstr>
      <vt:lpstr>ToucHMore API</vt:lpstr>
      <vt:lpstr>Offloading</vt:lpstr>
      <vt:lpstr>Complete tool flow</vt:lpstr>
      <vt:lpstr>Programming Models</vt:lpstr>
      <vt:lpstr>Programming Models</vt:lpstr>
      <vt:lpstr>Fixing the Programming Gap</vt:lpstr>
      <vt:lpstr>Compile-Time Virtualisation</vt:lpstr>
      <vt:lpstr>System Model</vt:lpstr>
      <vt:lpstr>Overheads</vt:lpstr>
      <vt:lpstr>Integration with modelling</vt:lpstr>
      <vt:lpstr>Integration with modelling</vt:lpstr>
      <vt:lpstr>CTV in action</vt:lpstr>
      <vt:lpstr>BIG DATA!</vt:lpstr>
      <vt:lpstr>Big Data</vt:lpstr>
      <vt:lpstr>Big Data</vt:lpstr>
      <vt:lpstr>The JUNIPER project</vt:lpstr>
      <vt:lpstr>The JUNIPER project</vt:lpstr>
      <vt:lpstr>Conclusions</vt:lpstr>
      <vt:lpstr>Conclusions</vt:lpstr>
      <vt:lpstr>Thanks</vt:lpstr>
    </vt:vector>
  </TitlesOfParts>
  <Company>Department of Computer Science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MDA – A report from the front lines</dc:title>
  <dc:creator>iang</dc:creator>
  <cp:lastModifiedBy>Ian</cp:lastModifiedBy>
  <cp:revision>368</cp:revision>
  <dcterms:created xsi:type="dcterms:W3CDTF">2012-05-08T10:13:44Z</dcterms:created>
  <dcterms:modified xsi:type="dcterms:W3CDTF">2013-05-20T22:17:11Z</dcterms:modified>
</cp:coreProperties>
</file>